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261" r:id="rId52"/>
    <p:sldId id="309" r:id="rId53"/>
    <p:sldId id="310" r:id="rId54"/>
    <p:sldId id="311" r:id="rId55"/>
    <p:sldId id="312" r:id="rId56"/>
    <p:sldId id="313" r:id="rId57"/>
    <p:sldId id="314" r:id="rId58"/>
    <p:sldId id="258" r:id="rId5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A700EC2-C603-48A4-A7B5-EDE81E3E62BF}">
          <p14:sldIdLst>
            <p14:sldId id="256"/>
            <p14:sldId id="257"/>
            <p14:sldId id="259"/>
            <p14:sldId id="262"/>
            <p14:sldId id="263"/>
            <p14:sldId id="264"/>
            <p14:sldId id="265"/>
            <p14:sldId id="266"/>
            <p14:sldId id="267"/>
            <p14:sldId id="268"/>
            <p14:sldId id="269"/>
            <p14:sldId id="270"/>
            <p14:sldId id="271"/>
            <p14:sldId id="272"/>
            <p14:sldId id="273"/>
            <p14:sldId id="274"/>
            <p14:sldId id="275"/>
          </p14:sldIdLst>
        </p14:section>
        <p14:section name="Naamloze sectie" id="{C5CBB518-D879-4595-A45A-435478D81E86}">
          <p14:sldIdLst>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261"/>
            <p14:sldId id="309"/>
            <p14:sldId id="310"/>
            <p14:sldId id="311"/>
            <p14:sldId id="312"/>
            <p14:sldId id="313"/>
            <p14:sldId id="314"/>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F0"/>
    <a:srgbClr val="00B050"/>
    <a:srgbClr val="FFCC99"/>
    <a:srgbClr val="FFFFCC"/>
    <a:srgbClr val="B22600"/>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824" autoAdjust="0"/>
    <p:restoredTop sz="94660"/>
  </p:normalViewPr>
  <p:slideViewPr>
    <p:cSldViewPr snapToGrid="0">
      <p:cViewPr varScale="1">
        <p:scale>
          <a:sx n="115" d="100"/>
          <a:sy n="115" d="100"/>
        </p:scale>
        <p:origin x="1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jpe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jp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5.gif"/><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44.xml"/><Relationship Id="rId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9.jpe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2.jpeg"/><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4.png"/><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gif"/><Relationship Id="rId7"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1.jp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1.wdp"/><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microsoft.com/office/2007/relationships/hdphoto" Target="../media/hdphoto3.wdp"/><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1.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7" Type="http://schemas.microsoft.com/office/2007/relationships/hdphoto" Target="../media/hdphoto3.wdp"/><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2.png"/><Relationship Id="rId5" Type="http://schemas.microsoft.com/office/2007/relationships/hdphoto" Target="../media/hdphoto1.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3.jpe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hyperlink" Target="https://www.klascement.net/"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3. Prachtig met plaatjes</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6902952" y="2247478"/>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0943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37</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Afbeelding 25"/>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pic>
        <p:nvPicPr>
          <p:cNvPr id="27" name="Picture 2" descr="http://www.patternpeople.com/wp-content/uploads/2011/11/Pixel_desktop.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1437" b="69457"/>
          <a:stretch/>
        </p:blipFill>
        <p:spPr bwMode="auto">
          <a:xfrm>
            <a:off x="1463039" y="1439253"/>
            <a:ext cx="2215953" cy="1481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Ovaal 27"/>
          <p:cNvSpPr/>
          <p:nvPr/>
        </p:nvSpPr>
        <p:spPr>
          <a:xfrm>
            <a:off x="6995204" y="6404750"/>
            <a:ext cx="185424" cy="191993"/>
          </a:xfrm>
          <a:prstGeom prst="ellipse">
            <a:avLst/>
          </a:prstGeom>
          <a:noFill/>
          <a:ln w="571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cxnSp>
        <p:nvCxnSpPr>
          <p:cNvPr id="29" name="Rechte verbindingslijn met pijl 28"/>
          <p:cNvCxnSpPr/>
          <p:nvPr/>
        </p:nvCxnSpPr>
        <p:spPr>
          <a:xfrm flipH="1" flipV="1">
            <a:off x="3769314" y="3068664"/>
            <a:ext cx="3225891" cy="3336086"/>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9034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7"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1437" b="69457"/>
          <a:stretch/>
        </p:blipFill>
        <p:spPr bwMode="auto">
          <a:xfrm>
            <a:off x="1539022" y="1442652"/>
            <a:ext cx="2215953" cy="1481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Ovaal 27"/>
          <p:cNvSpPr/>
          <p:nvPr/>
        </p:nvSpPr>
        <p:spPr>
          <a:xfrm>
            <a:off x="1401269" y="1710990"/>
            <a:ext cx="560335" cy="534292"/>
          </a:xfrm>
          <a:prstGeom prst="ellipse">
            <a:avLst/>
          </a:prstGeom>
          <a:noFill/>
          <a:ln w="571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3" name="Rechthoek 2"/>
          <p:cNvSpPr/>
          <p:nvPr/>
        </p:nvSpPr>
        <p:spPr>
          <a:xfrm>
            <a:off x="5916705" y="2351851"/>
            <a:ext cx="3240000" cy="324000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p:cNvSpPr/>
          <p:nvPr/>
        </p:nvSpPr>
        <p:spPr>
          <a:xfrm>
            <a:off x="6828854" y="1598701"/>
            <a:ext cx="3240000" cy="3240000"/>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7451171" y="3074226"/>
            <a:ext cx="3240000" cy="3240000"/>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9" name="Rechte verbindingslijn met pijl 28"/>
          <p:cNvCxnSpPr/>
          <p:nvPr/>
        </p:nvCxnSpPr>
        <p:spPr>
          <a:xfrm>
            <a:off x="1928602" y="2041037"/>
            <a:ext cx="5880721" cy="1821507"/>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cxnSp>
        <p:nvCxnSpPr>
          <p:cNvPr id="16" name="Rechte verbindingslijn met pijl 15"/>
          <p:cNvCxnSpPr/>
          <p:nvPr/>
        </p:nvCxnSpPr>
        <p:spPr>
          <a:xfrm>
            <a:off x="6447295" y="2531663"/>
            <a:ext cx="0" cy="413793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flipV="1">
            <a:off x="6568558" y="2386963"/>
            <a:ext cx="5473188" cy="2192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hthoek 22"/>
          <p:cNvSpPr/>
          <p:nvPr/>
        </p:nvSpPr>
        <p:spPr>
          <a:xfrm>
            <a:off x="8940941" y="2162349"/>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640</a:t>
            </a:r>
            <a:endParaRPr lang="nl-BE" dirty="0"/>
          </a:p>
        </p:txBody>
      </p:sp>
      <p:sp>
        <p:nvSpPr>
          <p:cNvPr id="30" name="Rechthoek 29"/>
          <p:cNvSpPr/>
          <p:nvPr/>
        </p:nvSpPr>
        <p:spPr>
          <a:xfrm>
            <a:off x="6083084" y="4297677"/>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360</a:t>
            </a:r>
            <a:endParaRPr lang="nl-BE" dirty="0"/>
          </a:p>
        </p:txBody>
      </p:sp>
      <p:sp>
        <p:nvSpPr>
          <p:cNvPr id="31" name="Tekstvak 30"/>
          <p:cNvSpPr txBox="1"/>
          <p:nvPr/>
        </p:nvSpPr>
        <p:spPr>
          <a:xfrm>
            <a:off x="1463039" y="1463508"/>
            <a:ext cx="4843933" cy="3970318"/>
          </a:xfrm>
          <a:prstGeom prst="rect">
            <a:avLst/>
          </a:prstGeom>
          <a:noFill/>
        </p:spPr>
        <p:txBody>
          <a:bodyPr wrap="square" rtlCol="0">
            <a:spAutoFit/>
          </a:bodyPr>
          <a:lstStyle/>
          <a:p>
            <a:r>
              <a:rPr lang="nl-BE" sz="3600" dirty="0" smtClean="0"/>
              <a:t>1 pixel = 3 bytes</a:t>
            </a:r>
          </a:p>
          <a:p>
            <a:endParaRPr lang="nl-BE" sz="3600" dirty="0"/>
          </a:p>
          <a:p>
            <a:r>
              <a:rPr lang="nl-BE" sz="3600" dirty="0" smtClean="0"/>
              <a:t>360 x 640 pixels </a:t>
            </a:r>
          </a:p>
          <a:p>
            <a:r>
              <a:rPr lang="nl-BE" sz="3600" dirty="0"/>
              <a:t>	</a:t>
            </a:r>
            <a:r>
              <a:rPr lang="nl-BE" sz="3600" dirty="0" smtClean="0"/>
              <a:t>= 230 400 pixels</a:t>
            </a:r>
          </a:p>
          <a:p>
            <a:r>
              <a:rPr lang="nl-BE" sz="3600" dirty="0"/>
              <a:t>	</a:t>
            </a:r>
            <a:r>
              <a:rPr lang="nl-BE" sz="3600" dirty="0" smtClean="0"/>
              <a:t>= 691 200 bytes</a:t>
            </a:r>
          </a:p>
          <a:p>
            <a:r>
              <a:rPr lang="nl-BE" sz="3600" dirty="0"/>
              <a:t>	</a:t>
            </a:r>
          </a:p>
          <a:p>
            <a:r>
              <a:rPr lang="nl-BE" sz="3600" b="1" dirty="0" smtClean="0">
                <a:solidFill>
                  <a:schemeClr val="accent6"/>
                </a:solidFill>
              </a:rPr>
              <a:t>	= 675 KB</a:t>
            </a:r>
            <a:endParaRPr lang="nl-BE" sz="3600" b="1" dirty="0">
              <a:solidFill>
                <a:schemeClr val="accent6"/>
              </a:solidFill>
            </a:endParaRPr>
          </a:p>
        </p:txBody>
      </p:sp>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bitmap</a:t>
            </a:r>
            <a:endParaRPr lang="nl-BE" sz="36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608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63039" y="4422449"/>
            <a:ext cx="4843933" cy="1200329"/>
          </a:xfrm>
          <a:prstGeom prst="rect">
            <a:avLst/>
          </a:prstGeom>
          <a:noFill/>
        </p:spPr>
        <p:txBody>
          <a:bodyPr wrap="square" rtlCol="0">
            <a:spAutoFit/>
          </a:bodyPr>
          <a:lstStyle/>
          <a:p>
            <a:r>
              <a:rPr lang="nl-BE" sz="3600" dirty="0" smtClean="0"/>
              <a:t>20 % compressie</a:t>
            </a:r>
          </a:p>
          <a:p>
            <a:r>
              <a:rPr lang="nl-BE" sz="3600" b="1" dirty="0" smtClean="0">
                <a:solidFill>
                  <a:schemeClr val="accent6"/>
                </a:solidFill>
              </a:rPr>
              <a:t>183 KB</a:t>
            </a:r>
            <a:endParaRPr lang="nl-BE" sz="3600" b="1" dirty="0">
              <a:solidFill>
                <a:schemeClr val="accent6"/>
              </a:solidFill>
            </a:endParaRPr>
          </a:p>
        </p:txBody>
      </p:sp>
      <p:pic>
        <p:nvPicPr>
          <p:cNvPr id="22" name="Afbeelding 21"/>
          <p:cNvPicPr>
            <a:picLocks noChangeAspect="1"/>
          </p:cNvPicPr>
          <p:nvPr/>
        </p:nvPicPr>
        <p:blipFill rotWithShape="1">
          <a:blip r:embed="rId6">
            <a:extLst>
              <a:ext uri="{28A0092B-C50C-407E-A947-70E740481C1C}">
                <a14:useLocalDpi xmlns:a14="http://schemas.microsoft.com/office/drawing/2010/main" val="0"/>
              </a:ext>
            </a:extLst>
          </a:blip>
          <a:srcRect l="35147" t="43388" r="49589" b="38611"/>
          <a:stretch/>
        </p:blipFill>
        <p:spPr>
          <a:xfrm>
            <a:off x="1495273" y="1456448"/>
            <a:ext cx="3154219" cy="2788511"/>
          </a:xfrm>
          <a:prstGeom prst="rect">
            <a:avLst/>
          </a:prstGeom>
          <a:ln>
            <a:noFill/>
          </a:ln>
          <a:effectLst>
            <a:outerShdw blurRad="292100" dist="139700" dir="2700000" algn="tl" rotWithShape="0">
              <a:srgbClr val="333333">
                <a:alpha val="65000"/>
              </a:srgbClr>
            </a:outerShdw>
          </a:effectLst>
        </p:spPr>
      </p:pic>
      <p:cxnSp>
        <p:nvCxnSpPr>
          <p:cNvPr id="24" name="Rechte verbindingslijn met pijl 23"/>
          <p:cNvCxnSpPr/>
          <p:nvPr/>
        </p:nvCxnSpPr>
        <p:spPr>
          <a:xfrm flipH="1" flipV="1">
            <a:off x="4465399" y="3171981"/>
            <a:ext cx="3779700" cy="1241539"/>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9049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63039" y="4422449"/>
            <a:ext cx="4843933" cy="1200329"/>
          </a:xfrm>
          <a:prstGeom prst="rect">
            <a:avLst/>
          </a:prstGeom>
          <a:noFill/>
        </p:spPr>
        <p:txBody>
          <a:bodyPr wrap="square" rtlCol="0">
            <a:spAutoFit/>
          </a:bodyPr>
          <a:lstStyle/>
          <a:p>
            <a:r>
              <a:rPr lang="nl-BE" sz="3600" dirty="0" smtClean="0"/>
              <a:t>80 % compressie</a:t>
            </a:r>
          </a:p>
          <a:p>
            <a:r>
              <a:rPr lang="nl-BE" sz="3600" b="1" dirty="0" smtClean="0">
                <a:solidFill>
                  <a:schemeClr val="accent6"/>
                </a:solidFill>
              </a:rPr>
              <a:t>34 KB</a:t>
            </a:r>
            <a:endParaRPr lang="nl-BE" sz="3600" b="1" dirty="0">
              <a:solidFill>
                <a:schemeClr val="accent6"/>
              </a:solidFill>
            </a:endParaRPr>
          </a:p>
        </p:txBody>
      </p:sp>
      <p:pic>
        <p:nvPicPr>
          <p:cNvPr id="3" name="Afbeelding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819" y="2531663"/>
            <a:ext cx="5444927" cy="4095657"/>
          </a:xfrm>
          <a:prstGeom prst="rect">
            <a:avLst/>
          </a:prstGeom>
        </p:spPr>
      </p:pic>
      <p:pic>
        <p:nvPicPr>
          <p:cNvPr id="23" name="Afbeelding 22"/>
          <p:cNvPicPr>
            <a:picLocks noChangeAspect="1"/>
          </p:cNvPicPr>
          <p:nvPr/>
        </p:nvPicPr>
        <p:blipFill rotWithShape="1">
          <a:blip r:embed="rId6">
            <a:extLst>
              <a:ext uri="{28A0092B-C50C-407E-A947-70E740481C1C}">
                <a14:useLocalDpi xmlns:a14="http://schemas.microsoft.com/office/drawing/2010/main" val="0"/>
              </a:ext>
            </a:extLst>
          </a:blip>
          <a:srcRect l="35147" t="43388" r="49589" b="38611"/>
          <a:stretch/>
        </p:blipFill>
        <p:spPr>
          <a:xfrm>
            <a:off x="1495273" y="1456448"/>
            <a:ext cx="3154219" cy="2788511"/>
          </a:xfrm>
          <a:prstGeom prst="rect">
            <a:avLst/>
          </a:prstGeom>
          <a:ln>
            <a:noFill/>
          </a:ln>
          <a:effectLst>
            <a:outerShdw blurRad="292100" dist="139700" dir="2700000" algn="tl" rotWithShape="0">
              <a:srgbClr val="333333">
                <a:alpha val="65000"/>
              </a:srgbClr>
            </a:outerShdw>
          </a:effectLst>
        </p:spPr>
      </p:pic>
      <p:pic>
        <p:nvPicPr>
          <p:cNvPr id="19" name="Afbeelding 18"/>
          <p:cNvPicPr>
            <a:picLocks noChangeAspect="1"/>
          </p:cNvPicPr>
          <p:nvPr/>
        </p:nvPicPr>
        <p:blipFill rotWithShape="1">
          <a:blip r:embed="rId7">
            <a:extLst>
              <a:ext uri="{28A0092B-C50C-407E-A947-70E740481C1C}">
                <a14:useLocalDpi xmlns:a14="http://schemas.microsoft.com/office/drawing/2010/main" val="0"/>
              </a:ext>
            </a:extLst>
          </a:blip>
          <a:srcRect l="26715" t="36815" r="52410" b="38716"/>
          <a:stretch/>
        </p:blipFill>
        <p:spPr>
          <a:xfrm>
            <a:off x="1503336" y="1456841"/>
            <a:ext cx="3146156" cy="2774196"/>
          </a:xfrm>
          <a:prstGeom prst="rect">
            <a:avLst/>
          </a:prstGeom>
        </p:spPr>
      </p:pic>
      <p:cxnSp>
        <p:nvCxnSpPr>
          <p:cNvPr id="24" name="Rechte verbindingslijn met pijl 23"/>
          <p:cNvCxnSpPr/>
          <p:nvPr/>
        </p:nvCxnSpPr>
        <p:spPr>
          <a:xfrm flipH="1" flipV="1">
            <a:off x="4465399" y="3171981"/>
            <a:ext cx="3779700" cy="1241539"/>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5534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95274" y="1797478"/>
            <a:ext cx="10546472" cy="3970318"/>
          </a:xfrm>
          <a:prstGeom prst="rect">
            <a:avLst/>
          </a:prstGeom>
          <a:noFill/>
        </p:spPr>
        <p:txBody>
          <a:bodyPr wrap="square" rtlCol="0">
            <a:spAutoFit/>
          </a:bodyPr>
          <a:lstStyle/>
          <a:p>
            <a:r>
              <a:rPr lang="nl-BE" sz="3600" dirty="0" smtClean="0"/>
              <a:t>Een hoge compressieratio </a:t>
            </a:r>
          </a:p>
          <a:p>
            <a:endParaRPr lang="nl-BE" sz="3600" dirty="0"/>
          </a:p>
          <a:p>
            <a:r>
              <a:rPr lang="nl-BE" sz="3600" dirty="0" smtClean="0"/>
              <a:t>	= een kleiner bestand</a:t>
            </a:r>
          </a:p>
          <a:p>
            <a:r>
              <a:rPr lang="nl-BE" sz="3600" dirty="0"/>
              <a:t>	</a:t>
            </a:r>
            <a:r>
              <a:rPr lang="nl-BE" sz="3600" dirty="0" smtClean="0"/>
              <a:t>= groter kwaliteitsverlies</a:t>
            </a:r>
          </a:p>
          <a:p>
            <a:endParaRPr lang="nl-BE" sz="3600" dirty="0"/>
          </a:p>
          <a:p>
            <a:r>
              <a:rPr lang="nl-BE" sz="3600" dirty="0"/>
              <a:t>	</a:t>
            </a:r>
            <a:r>
              <a:rPr lang="nl-BE" sz="3600" dirty="0" smtClean="0"/>
              <a:t>					goede balans zoeken</a:t>
            </a:r>
          </a:p>
          <a:p>
            <a:r>
              <a:rPr lang="nl-BE" sz="3600" dirty="0"/>
              <a:t>	</a:t>
            </a:r>
            <a:r>
              <a:rPr lang="nl-BE" sz="3600" dirty="0" smtClean="0"/>
              <a:t>					enkel voor foto’s</a:t>
            </a:r>
          </a:p>
        </p:txBody>
      </p:sp>
      <p:sp>
        <p:nvSpPr>
          <p:cNvPr id="12" name="Gebogen pijl 11"/>
          <p:cNvSpPr/>
          <p:nvPr/>
        </p:nvSpPr>
        <p:spPr>
          <a:xfrm rot="5400000">
            <a:off x="8278056" y="3224625"/>
            <a:ext cx="1096456" cy="1410346"/>
          </a:xfrm>
          <a:prstGeom prst="bentArrow">
            <a:avLst>
              <a:gd name="adj1" fmla="val 15105"/>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9273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pic>
        <p:nvPicPr>
          <p:cNvPr id="16" name="Afbeelding 15" descr="Painter, Tux, Art, Artist, Beret, Blotch, Brush, Colou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3172" y="1541318"/>
            <a:ext cx="3758802" cy="3924126"/>
          </a:xfrm>
          <a:prstGeom prst="rect">
            <a:avLst/>
          </a:prstGeom>
          <a:noFill/>
          <a:ln>
            <a:noFill/>
          </a:ln>
        </p:spPr>
      </p:pic>
      <p:sp>
        <p:nvSpPr>
          <p:cNvPr id="17" name="Tekstvak 16"/>
          <p:cNvSpPr txBox="1"/>
          <p:nvPr/>
        </p:nvSpPr>
        <p:spPr>
          <a:xfrm>
            <a:off x="1495274" y="1541318"/>
            <a:ext cx="10546472" cy="2862322"/>
          </a:xfrm>
          <a:prstGeom prst="rect">
            <a:avLst/>
          </a:prstGeom>
          <a:noFill/>
        </p:spPr>
        <p:txBody>
          <a:bodyPr wrap="square" rtlCol="0">
            <a:spAutoFit/>
          </a:bodyPr>
          <a:lstStyle/>
          <a:p>
            <a:r>
              <a:rPr lang="nl-BE" sz="3600" dirty="0" smtClean="0"/>
              <a:t>Tekeningen en cartoons</a:t>
            </a:r>
          </a:p>
          <a:p>
            <a:endParaRPr lang="nl-BE" sz="3600" dirty="0"/>
          </a:p>
          <a:p>
            <a:r>
              <a:rPr lang="nl-BE" sz="3600" dirty="0" smtClean="0"/>
              <a:t>Zeer hoge compressieratio</a:t>
            </a:r>
          </a:p>
          <a:p>
            <a:endParaRPr lang="nl-BE" sz="3600" dirty="0"/>
          </a:p>
          <a:p>
            <a:r>
              <a:rPr lang="nl-BE" sz="3600" dirty="0" smtClean="0"/>
              <a:t>Slechts </a:t>
            </a:r>
            <a:r>
              <a:rPr lang="nl-BE" sz="3600" b="1" dirty="0" smtClean="0">
                <a:solidFill>
                  <a:schemeClr val="accent6"/>
                </a:solidFill>
              </a:rPr>
              <a:t>256</a:t>
            </a:r>
            <a:r>
              <a:rPr lang="nl-BE" sz="3600" dirty="0" smtClean="0"/>
              <a:t> kleuren</a:t>
            </a: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741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p:cNvPicPr/>
          <p:nvPr/>
        </p:nvPicPr>
        <p:blipFill>
          <a:blip r:embed="rId2" cstate="print">
            <a:extLst>
              <a:ext uri="{28A0092B-C50C-407E-A947-70E740481C1C}">
                <a14:useLocalDpi xmlns:a14="http://schemas.microsoft.com/office/drawing/2010/main" val="0"/>
              </a:ext>
            </a:extLst>
          </a:blip>
          <a:stretch>
            <a:fillRect/>
          </a:stretch>
        </p:blipFill>
        <p:spPr>
          <a:xfrm>
            <a:off x="1627322" y="1489625"/>
            <a:ext cx="4122549" cy="4081964"/>
          </a:xfrm>
          <a:prstGeom prst="rect">
            <a:avLst/>
          </a:prstGeom>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sp>
        <p:nvSpPr>
          <p:cNvPr id="17" name="Tekstvak 16"/>
          <p:cNvSpPr txBox="1"/>
          <p:nvPr/>
        </p:nvSpPr>
        <p:spPr>
          <a:xfrm>
            <a:off x="6752392" y="5571589"/>
            <a:ext cx="5695940" cy="646331"/>
          </a:xfrm>
          <a:prstGeom prst="rect">
            <a:avLst/>
          </a:prstGeom>
          <a:noFill/>
        </p:spPr>
        <p:txBody>
          <a:bodyPr wrap="square" rtlCol="0">
            <a:spAutoFit/>
          </a:bodyPr>
          <a:lstStyle/>
          <a:p>
            <a:r>
              <a:rPr lang="nl-BE" sz="3600" dirty="0" smtClean="0"/>
              <a:t>Transparantie mogelijk</a:t>
            </a:r>
          </a:p>
        </p:txBody>
      </p:sp>
      <p:pic>
        <p:nvPicPr>
          <p:cNvPr id="20" name="Afbeelding 19" descr="Painter, Tux, Art, Artist, Beret, Blotch, Brush, Colou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63172" y="1541318"/>
            <a:ext cx="3758802" cy="3924126"/>
          </a:xfrm>
          <a:prstGeom prst="rect">
            <a:avLst/>
          </a:prstGeom>
          <a:noFill/>
          <a:ln>
            <a:noFill/>
          </a:ln>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108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sp>
        <p:nvSpPr>
          <p:cNvPr id="17" name="Tekstvak 16"/>
          <p:cNvSpPr txBox="1"/>
          <p:nvPr/>
        </p:nvSpPr>
        <p:spPr>
          <a:xfrm>
            <a:off x="1495274" y="1573250"/>
            <a:ext cx="6114394" cy="1754326"/>
          </a:xfrm>
          <a:prstGeom prst="rect">
            <a:avLst/>
          </a:prstGeom>
          <a:noFill/>
        </p:spPr>
        <p:txBody>
          <a:bodyPr wrap="square" rtlCol="0">
            <a:spAutoFit/>
          </a:bodyPr>
          <a:lstStyle/>
          <a:p>
            <a:r>
              <a:rPr lang="nl-BE" sz="3600" dirty="0" smtClean="0"/>
              <a:t>Animatie mogelijk</a:t>
            </a:r>
          </a:p>
          <a:p>
            <a:endParaRPr lang="nl-BE" sz="3600" dirty="0"/>
          </a:p>
          <a:p>
            <a:r>
              <a:rPr lang="nl-BE" sz="3600" dirty="0" smtClean="0"/>
              <a:t>Maar: spaarzaam gebruiken!</a:t>
            </a:r>
          </a:p>
        </p:txBody>
      </p:sp>
      <p:pic>
        <p:nvPicPr>
          <p:cNvPr id="18" name="Picture 2" descr="http://orig10.deviantart.net/c415/f/2011/022/4/4/a_brisk_walk_by_zeurel-d37tv1b.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78344" y="1198307"/>
            <a:ext cx="6613902" cy="5511585"/>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715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 Prachtig met plaatjes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36914" y="1413179"/>
            <a:ext cx="5175039" cy="2558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3.1 Plaatjes in alle soorten</a:t>
            </a:r>
            <a:endParaRPr lang="nl-BE" sz="2800" dirty="0"/>
          </a:p>
        </p:txBody>
      </p:sp>
      <p:sp>
        <p:nvSpPr>
          <p:cNvPr id="10" name="Rechthoek 9">
            <a:hlinkClick r:id="rId4" action="ppaction://hlinksldjump"/>
          </p:cNvPr>
          <p:cNvSpPr/>
          <p:nvPr/>
        </p:nvSpPr>
        <p:spPr>
          <a:xfrm>
            <a:off x="6768708" y="1413179"/>
            <a:ext cx="5246914" cy="2558320"/>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3.2 Elk plaatje op z’n plaatsje</a:t>
            </a:r>
            <a:endParaRPr lang="nl-BE" sz="2800" dirty="0"/>
          </a:p>
        </p:txBody>
      </p:sp>
      <p:sp>
        <p:nvSpPr>
          <p:cNvPr id="11" name="Rechthoek 10">
            <a:hlinkClick r:id="rId5" action="ppaction://hlinksldjump"/>
          </p:cNvPr>
          <p:cNvSpPr/>
          <p:nvPr/>
        </p:nvSpPr>
        <p:spPr>
          <a:xfrm>
            <a:off x="1436914" y="4129214"/>
            <a:ext cx="5175039" cy="2580677"/>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3.3 Een plaatje op de achtergrond</a:t>
            </a:r>
            <a:endParaRPr lang="nl-BE" sz="2800" dirty="0"/>
          </a:p>
        </p:txBody>
      </p:sp>
      <p:sp>
        <p:nvSpPr>
          <p:cNvPr id="12" name="Rechthoek 11">
            <a:hlinkClick r:id="rId6" action="ppaction://hlinksldjump"/>
          </p:cNvPr>
          <p:cNvSpPr/>
          <p:nvPr/>
        </p:nvSpPr>
        <p:spPr>
          <a:xfrm>
            <a:off x="6768708" y="4129214"/>
            <a:ext cx="5246914" cy="2580677"/>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3.4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png</a:t>
            </a:r>
            <a:endParaRPr lang="nl-BE" sz="3600" dirty="0"/>
          </a:p>
        </p:txBody>
      </p:sp>
      <p:sp>
        <p:nvSpPr>
          <p:cNvPr id="17" name="Tekstvak 16"/>
          <p:cNvSpPr txBox="1"/>
          <p:nvPr/>
        </p:nvSpPr>
        <p:spPr>
          <a:xfrm>
            <a:off x="1495274" y="1475076"/>
            <a:ext cx="6114394" cy="3970318"/>
          </a:xfrm>
          <a:prstGeom prst="rect">
            <a:avLst/>
          </a:prstGeom>
          <a:noFill/>
        </p:spPr>
        <p:txBody>
          <a:bodyPr wrap="square" rtlCol="0">
            <a:spAutoFit/>
          </a:bodyPr>
          <a:lstStyle/>
          <a:p>
            <a:r>
              <a:rPr lang="nl-BE" sz="3600" dirty="0" smtClean="0"/>
              <a:t>Voordelen van jpg en gif</a:t>
            </a:r>
          </a:p>
          <a:p>
            <a:endParaRPr lang="nl-BE" sz="3600" dirty="0"/>
          </a:p>
          <a:p>
            <a:r>
              <a:rPr lang="nl-BE" sz="3600" dirty="0" smtClean="0"/>
              <a:t>Tekeningen en foto’s</a:t>
            </a:r>
          </a:p>
          <a:p>
            <a:endParaRPr lang="nl-BE" sz="3600" dirty="0"/>
          </a:p>
          <a:p>
            <a:r>
              <a:rPr lang="nl-BE" sz="3600" dirty="0" smtClean="0"/>
              <a:t>Graduele transparantie</a:t>
            </a:r>
          </a:p>
          <a:p>
            <a:endParaRPr lang="nl-BE" sz="3600" dirty="0"/>
          </a:p>
          <a:p>
            <a:r>
              <a:rPr lang="nl-BE" sz="3600" dirty="0" smtClean="0"/>
              <a:t>Geen animatie mogelijk</a:t>
            </a:r>
          </a:p>
        </p:txBody>
      </p:sp>
      <p:pic>
        <p:nvPicPr>
          <p:cNvPr id="16" name="Picture 2" descr="http://onefitlenses.com/images/cyclis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3722" y="856907"/>
            <a:ext cx="4269230" cy="6181870"/>
          </a:xfrm>
          <a:prstGeom prst="rect">
            <a:avLst/>
          </a:prstGeom>
          <a:noFill/>
          <a:extLst>
            <a:ext uri="{909E8E84-426E-40DD-AFC4-6F175D3DCCD1}">
              <a14:hiddenFill xmlns:a14="http://schemas.microsoft.com/office/drawing/2010/main">
                <a:solidFill>
                  <a:srgbClr val="FFFFFF"/>
                </a:solidFill>
              </a14:hiddenFill>
            </a:ext>
          </a:extLst>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2673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webp</a:t>
            </a:r>
            <a:endParaRPr lang="nl-BE" sz="3600" dirty="0"/>
          </a:p>
        </p:txBody>
      </p:sp>
      <p:sp>
        <p:nvSpPr>
          <p:cNvPr id="17" name="Tekstvak 16"/>
          <p:cNvSpPr txBox="1"/>
          <p:nvPr/>
        </p:nvSpPr>
        <p:spPr>
          <a:xfrm>
            <a:off x="1495274" y="1475076"/>
            <a:ext cx="6114394" cy="3416320"/>
          </a:xfrm>
          <a:prstGeom prst="rect">
            <a:avLst/>
          </a:prstGeom>
          <a:noFill/>
        </p:spPr>
        <p:txBody>
          <a:bodyPr wrap="square" rtlCol="0">
            <a:spAutoFit/>
          </a:bodyPr>
          <a:lstStyle/>
          <a:p>
            <a:r>
              <a:rPr lang="nl-BE" sz="3600" dirty="0" smtClean="0"/>
              <a:t>Betere compressie zonder kwaliteitsverlies </a:t>
            </a:r>
            <a:br>
              <a:rPr lang="nl-BE" sz="3600" dirty="0" smtClean="0"/>
            </a:br>
            <a:r>
              <a:rPr lang="nl-BE" sz="3600" dirty="0" smtClean="0"/>
              <a:t>(</a:t>
            </a:r>
            <a:r>
              <a:rPr lang="nl-BE" sz="3600" dirty="0" err="1" smtClean="0"/>
              <a:t>predictive</a:t>
            </a:r>
            <a:r>
              <a:rPr lang="nl-BE" sz="3600" dirty="0" smtClean="0"/>
              <a:t> </a:t>
            </a:r>
            <a:r>
              <a:rPr lang="nl-BE" sz="3600" dirty="0" err="1" smtClean="0"/>
              <a:t>coding</a:t>
            </a:r>
            <a:r>
              <a:rPr lang="nl-BE" sz="3600" dirty="0" smtClean="0"/>
              <a:t>)</a:t>
            </a:r>
          </a:p>
          <a:p>
            <a:endParaRPr lang="nl-BE" sz="3600" dirty="0"/>
          </a:p>
          <a:p>
            <a:r>
              <a:rPr lang="nl-BE" sz="3600" dirty="0" smtClean="0"/>
              <a:t>Transparantie en</a:t>
            </a:r>
            <a:br>
              <a:rPr lang="nl-BE" sz="3600" dirty="0" smtClean="0"/>
            </a:br>
            <a:r>
              <a:rPr lang="nl-BE" sz="3600" dirty="0" smtClean="0"/>
              <a:t>animatie</a:t>
            </a:r>
          </a:p>
        </p:txBody>
      </p:sp>
      <p:pic>
        <p:nvPicPr>
          <p:cNvPr id="7172" name="Picture 4" descr="child_youth_paint_han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416" y="852407"/>
            <a:ext cx="9008390" cy="6005593"/>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67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webp</a:t>
            </a:r>
            <a:endParaRPr lang="nl-BE" sz="3600" dirty="0"/>
          </a:p>
        </p:txBody>
      </p:sp>
      <p:sp>
        <p:nvSpPr>
          <p:cNvPr id="17" name="Tekstvak 16"/>
          <p:cNvSpPr txBox="1"/>
          <p:nvPr/>
        </p:nvSpPr>
        <p:spPr>
          <a:xfrm>
            <a:off x="1495274" y="1475076"/>
            <a:ext cx="6114394" cy="3416320"/>
          </a:xfrm>
          <a:prstGeom prst="rect">
            <a:avLst/>
          </a:prstGeom>
          <a:noFill/>
        </p:spPr>
        <p:txBody>
          <a:bodyPr wrap="square" rtlCol="0">
            <a:spAutoFit/>
          </a:bodyPr>
          <a:lstStyle/>
          <a:p>
            <a:r>
              <a:rPr lang="nl-BE" sz="3600" dirty="0" smtClean="0"/>
              <a:t>Zowel foto’s als tekeningen</a:t>
            </a:r>
          </a:p>
          <a:p>
            <a:endParaRPr lang="nl-BE" sz="3600" dirty="0"/>
          </a:p>
          <a:p>
            <a:r>
              <a:rPr lang="nl-BE" sz="3600" dirty="0" smtClean="0"/>
              <a:t>(Nog) niet door alle </a:t>
            </a:r>
            <a:r>
              <a:rPr lang="nl-BE" sz="3600" dirty="0" err="1" smtClean="0"/>
              <a:t>beeldbewerkings</a:t>
            </a:r>
            <a:r>
              <a:rPr lang="nl-BE" sz="3600" dirty="0" smtClean="0"/>
              <a:t>-</a:t>
            </a:r>
            <a:br>
              <a:rPr lang="nl-BE" sz="3600" dirty="0" smtClean="0"/>
            </a:br>
            <a:r>
              <a:rPr lang="nl-BE" sz="3600" dirty="0" smtClean="0"/>
              <a:t>programma’s</a:t>
            </a:r>
            <a:br>
              <a:rPr lang="nl-BE" sz="3600" dirty="0" smtClean="0"/>
            </a:br>
            <a:r>
              <a:rPr lang="nl-BE" sz="3600" dirty="0" smtClean="0"/>
              <a:t>ondersteund</a:t>
            </a:r>
          </a:p>
        </p:txBody>
      </p:sp>
      <p:pic>
        <p:nvPicPr>
          <p:cNvPr id="7172" name="Picture 4" descr="child_youth_paint_han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416" y="852407"/>
            <a:ext cx="9008390" cy="6005593"/>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635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sp>
        <p:nvSpPr>
          <p:cNvPr id="32" name="Rechthoek 31"/>
          <p:cNvSpPr/>
          <p:nvPr/>
        </p:nvSpPr>
        <p:spPr>
          <a:xfrm>
            <a:off x="1451156" y="2518759"/>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gecomprimeerd</a:t>
            </a:r>
            <a:endParaRPr lang="nl-BE" sz="2400" dirty="0"/>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75076"/>
            <a:ext cx="952489" cy="933857"/>
          </a:xfrm>
          <a:prstGeom prst="rect">
            <a:avLst/>
          </a:prstGeom>
        </p:spPr>
      </p:pic>
      <p:sp>
        <p:nvSpPr>
          <p:cNvPr id="19" name="Rechthoek 18"/>
          <p:cNvSpPr/>
          <p:nvPr/>
        </p:nvSpPr>
        <p:spPr>
          <a:xfrm>
            <a:off x="1453297" y="3597883"/>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g</a:t>
            </a:r>
            <a:r>
              <a:rPr lang="nl-BE" sz="2400" dirty="0" smtClean="0"/>
              <a:t>eschikt voor foto’s</a:t>
            </a:r>
            <a:endParaRPr lang="nl-BE" sz="2400" dirty="0"/>
          </a:p>
        </p:txBody>
      </p:sp>
      <p:sp>
        <p:nvSpPr>
          <p:cNvPr id="20" name="Rechthoek 19"/>
          <p:cNvSpPr/>
          <p:nvPr/>
        </p:nvSpPr>
        <p:spPr>
          <a:xfrm>
            <a:off x="1423850" y="4677007"/>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transparantie mogelijk</a:t>
            </a:r>
            <a:endParaRPr lang="nl-BE" sz="2400" dirty="0"/>
          </a:p>
        </p:txBody>
      </p:sp>
      <p:sp>
        <p:nvSpPr>
          <p:cNvPr id="21" name="Rechthoek 20"/>
          <p:cNvSpPr/>
          <p:nvPr/>
        </p:nvSpPr>
        <p:spPr>
          <a:xfrm>
            <a:off x="1439410" y="5713108"/>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animatie mogelijk</a:t>
            </a:r>
            <a:endParaRPr lang="nl-BE" sz="2400" dirty="0"/>
          </a:p>
        </p:txBody>
      </p:sp>
      <p:sp>
        <p:nvSpPr>
          <p:cNvPr id="22" name="Rechthoek 21"/>
          <p:cNvSpPr/>
          <p:nvPr/>
        </p:nvSpPr>
        <p:spPr>
          <a:xfrm>
            <a:off x="5060862" y="1450106"/>
            <a:ext cx="155060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bitmap</a:t>
            </a:r>
            <a:endParaRPr lang="nl-BE" sz="2400" dirty="0"/>
          </a:p>
        </p:txBody>
      </p:sp>
      <p:sp>
        <p:nvSpPr>
          <p:cNvPr id="23" name="Rechthoek 22"/>
          <p:cNvSpPr/>
          <p:nvPr/>
        </p:nvSpPr>
        <p:spPr>
          <a:xfrm>
            <a:off x="6752392" y="1450105"/>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jpg</a:t>
            </a:r>
            <a:endParaRPr lang="nl-BE" sz="2400" dirty="0"/>
          </a:p>
        </p:txBody>
      </p:sp>
      <p:sp>
        <p:nvSpPr>
          <p:cNvPr id="24" name="Rechthoek 23"/>
          <p:cNvSpPr/>
          <p:nvPr/>
        </p:nvSpPr>
        <p:spPr>
          <a:xfrm>
            <a:off x="8049862" y="1450105"/>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gif</a:t>
            </a:r>
            <a:endParaRPr lang="nl-BE" sz="2400" dirty="0"/>
          </a:p>
        </p:txBody>
      </p:sp>
      <p:sp>
        <p:nvSpPr>
          <p:cNvPr id="25" name="Rechthoek 24"/>
          <p:cNvSpPr/>
          <p:nvPr/>
        </p:nvSpPr>
        <p:spPr>
          <a:xfrm>
            <a:off x="9347332" y="1450104"/>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png</a:t>
            </a:r>
            <a:endParaRPr lang="nl-BE" sz="2400" dirty="0"/>
          </a:p>
        </p:txBody>
      </p:sp>
      <p:sp>
        <p:nvSpPr>
          <p:cNvPr id="26" name="Rechthoek 25"/>
          <p:cNvSpPr/>
          <p:nvPr/>
        </p:nvSpPr>
        <p:spPr>
          <a:xfrm>
            <a:off x="10644802" y="1450103"/>
            <a:ext cx="129747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webp</a:t>
            </a:r>
            <a:endParaRPr lang="nl-BE" sz="2400" dirty="0"/>
          </a:p>
        </p:txBody>
      </p:sp>
      <p:sp>
        <p:nvSpPr>
          <p:cNvPr id="27" name="Rechthoek 26"/>
          <p:cNvSpPr/>
          <p:nvPr/>
        </p:nvSpPr>
        <p:spPr>
          <a:xfrm>
            <a:off x="5060862" y="2502656"/>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28" name="Rechthoek 27"/>
          <p:cNvSpPr/>
          <p:nvPr/>
        </p:nvSpPr>
        <p:spPr>
          <a:xfrm>
            <a:off x="6774860" y="2486554"/>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29" name="Rechthoek 28"/>
          <p:cNvSpPr/>
          <p:nvPr/>
        </p:nvSpPr>
        <p:spPr>
          <a:xfrm>
            <a:off x="8072330" y="2486553"/>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0" name="Rechthoek 29"/>
          <p:cNvSpPr/>
          <p:nvPr/>
        </p:nvSpPr>
        <p:spPr>
          <a:xfrm>
            <a:off x="9358566" y="2486552"/>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1" name="Rechthoek 30"/>
          <p:cNvSpPr/>
          <p:nvPr/>
        </p:nvSpPr>
        <p:spPr>
          <a:xfrm>
            <a:off x="10656036" y="2486551"/>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3" name="Rechthoek 32"/>
          <p:cNvSpPr/>
          <p:nvPr/>
        </p:nvSpPr>
        <p:spPr>
          <a:xfrm>
            <a:off x="5060862" y="3597884"/>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4" name="Rechthoek 33"/>
          <p:cNvSpPr/>
          <p:nvPr/>
        </p:nvSpPr>
        <p:spPr>
          <a:xfrm>
            <a:off x="6774860" y="3581782"/>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5" name="Rechthoek 34"/>
          <p:cNvSpPr/>
          <p:nvPr/>
        </p:nvSpPr>
        <p:spPr>
          <a:xfrm>
            <a:off x="8072330" y="3581781"/>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6" name="Rechthoek 35"/>
          <p:cNvSpPr/>
          <p:nvPr/>
        </p:nvSpPr>
        <p:spPr>
          <a:xfrm>
            <a:off x="9358566" y="3581780"/>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7" name="Rechthoek 36"/>
          <p:cNvSpPr/>
          <p:nvPr/>
        </p:nvSpPr>
        <p:spPr>
          <a:xfrm>
            <a:off x="10656036" y="3581779"/>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8" name="Rechthoek 37"/>
          <p:cNvSpPr/>
          <p:nvPr/>
        </p:nvSpPr>
        <p:spPr>
          <a:xfrm>
            <a:off x="5060862" y="4677007"/>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9" name="Rechthoek 38"/>
          <p:cNvSpPr/>
          <p:nvPr/>
        </p:nvSpPr>
        <p:spPr>
          <a:xfrm>
            <a:off x="6774860" y="4660905"/>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0" name="Rechthoek 39"/>
          <p:cNvSpPr/>
          <p:nvPr/>
        </p:nvSpPr>
        <p:spPr>
          <a:xfrm>
            <a:off x="8072330" y="4660904"/>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1" name="Rechthoek 40"/>
          <p:cNvSpPr/>
          <p:nvPr/>
        </p:nvSpPr>
        <p:spPr>
          <a:xfrm>
            <a:off x="9358566" y="4660903"/>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2" name="Rechthoek 41"/>
          <p:cNvSpPr/>
          <p:nvPr/>
        </p:nvSpPr>
        <p:spPr>
          <a:xfrm>
            <a:off x="10656036" y="4660902"/>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3" name="Rechthoek 42"/>
          <p:cNvSpPr/>
          <p:nvPr/>
        </p:nvSpPr>
        <p:spPr>
          <a:xfrm>
            <a:off x="5060862" y="5756130"/>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4" name="Rechthoek 43"/>
          <p:cNvSpPr/>
          <p:nvPr/>
        </p:nvSpPr>
        <p:spPr>
          <a:xfrm>
            <a:off x="6774860" y="5740028"/>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5" name="Rechthoek 44"/>
          <p:cNvSpPr/>
          <p:nvPr/>
        </p:nvSpPr>
        <p:spPr>
          <a:xfrm>
            <a:off x="8072330" y="5740027"/>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6" name="Rechthoek 45"/>
          <p:cNvSpPr/>
          <p:nvPr/>
        </p:nvSpPr>
        <p:spPr>
          <a:xfrm>
            <a:off x="9358566" y="5740026"/>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7" name="Rechthoek 46"/>
          <p:cNvSpPr/>
          <p:nvPr/>
        </p:nvSpPr>
        <p:spPr>
          <a:xfrm>
            <a:off x="10656036" y="5740025"/>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60" name="Gelijkbenige driehoek 5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Gelijkbenige driehoek 6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34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3626252" y="4777416"/>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755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Afbeelding 25"/>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1936069" y="1919486"/>
            <a:ext cx="5454127" cy="4137932"/>
          </a:xfrm>
          <a:prstGeom prst="rect">
            <a:avLst/>
          </a:prstGeom>
          <a:ln>
            <a:noFill/>
          </a:ln>
          <a:effectLst>
            <a:outerShdw blurRad="292100" dist="139700" dir="2700000" algn="tl" rotWithShape="0">
              <a:srgbClr val="333333">
                <a:alpha val="65000"/>
              </a:srgbClr>
            </a:outerShdw>
          </a:effectLst>
        </p:spPr>
      </p:pic>
      <p:cxnSp>
        <p:nvCxnSpPr>
          <p:cNvPr id="27" name="Rechte verbindingslijn met pijl 26"/>
          <p:cNvCxnSpPr/>
          <p:nvPr/>
        </p:nvCxnSpPr>
        <p:spPr>
          <a:xfrm>
            <a:off x="1795745" y="1919486"/>
            <a:ext cx="0" cy="413793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p:nvPr/>
        </p:nvCxnSpPr>
        <p:spPr>
          <a:xfrm flipV="1">
            <a:off x="1917008" y="1774786"/>
            <a:ext cx="5473188" cy="2192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hthoek 28"/>
          <p:cNvSpPr/>
          <p:nvPr/>
        </p:nvSpPr>
        <p:spPr>
          <a:xfrm>
            <a:off x="4289391" y="1550172"/>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640</a:t>
            </a:r>
            <a:endParaRPr lang="nl-BE" dirty="0"/>
          </a:p>
        </p:txBody>
      </p:sp>
      <p:sp>
        <p:nvSpPr>
          <p:cNvPr id="30" name="Rechthoek 29"/>
          <p:cNvSpPr/>
          <p:nvPr/>
        </p:nvSpPr>
        <p:spPr>
          <a:xfrm>
            <a:off x="1431534" y="3685500"/>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360</a:t>
            </a:r>
            <a:endParaRPr lang="nl-BE" dirty="0"/>
          </a:p>
        </p:txBody>
      </p:sp>
      <p:pic>
        <p:nvPicPr>
          <p:cNvPr id="31" name="Afbeelding 30"/>
          <p:cNvPicPr>
            <a:picLocks noChangeAspect="1"/>
          </p:cNvPicPr>
          <p:nvPr/>
        </p:nvPicPr>
        <p:blipFill rotWithShape="1">
          <a:blip r:embed="rId7" cstate="print">
            <a:extLst>
              <a:ext uri="{28A0092B-C50C-407E-A947-70E740481C1C}">
                <a14:useLocalDpi xmlns:a14="http://schemas.microsoft.com/office/drawing/2010/main" val="0"/>
              </a:ext>
            </a:extLst>
          </a:blip>
          <a:srcRect l="13498" t="14046" r="8654" b="7163"/>
          <a:stretch/>
        </p:blipFill>
        <p:spPr>
          <a:xfrm>
            <a:off x="9679105" y="1959179"/>
            <a:ext cx="1409909" cy="1069669"/>
          </a:xfrm>
          <a:prstGeom prst="rect">
            <a:avLst/>
          </a:prstGeom>
          <a:ln>
            <a:noFill/>
          </a:ln>
          <a:effectLst>
            <a:outerShdw blurRad="292100" dist="139700" dir="2700000" algn="tl" rotWithShape="0">
              <a:srgbClr val="333333">
                <a:alpha val="65000"/>
              </a:srgbClr>
            </a:outerShdw>
          </a:effectLst>
        </p:spPr>
      </p:pic>
      <p:cxnSp>
        <p:nvCxnSpPr>
          <p:cNvPr id="32" name="Rechte verbindingslijn met pijl 31"/>
          <p:cNvCxnSpPr/>
          <p:nvPr/>
        </p:nvCxnSpPr>
        <p:spPr>
          <a:xfrm flipV="1">
            <a:off x="9679105" y="1796707"/>
            <a:ext cx="1409909" cy="2192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p:cNvCxnSpPr/>
          <p:nvPr/>
        </p:nvCxnSpPr>
        <p:spPr>
          <a:xfrm>
            <a:off x="9524502" y="1959179"/>
            <a:ext cx="15986" cy="1069669"/>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hthoek 37"/>
          <p:cNvSpPr/>
          <p:nvPr/>
        </p:nvSpPr>
        <p:spPr>
          <a:xfrm>
            <a:off x="10099593" y="1594013"/>
            <a:ext cx="568932"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a:t>
            </a:r>
            <a:endParaRPr lang="nl-BE" dirty="0"/>
          </a:p>
        </p:txBody>
      </p:sp>
      <p:sp>
        <p:nvSpPr>
          <p:cNvPr id="39" name="Rechthoek 38"/>
          <p:cNvSpPr/>
          <p:nvPr/>
        </p:nvSpPr>
        <p:spPr>
          <a:xfrm>
            <a:off x="9256022" y="2269399"/>
            <a:ext cx="568932"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a:t>
            </a:r>
            <a:endParaRPr lang="nl-BE" dirty="0"/>
          </a:p>
        </p:txBody>
      </p:sp>
      <p:sp>
        <p:nvSpPr>
          <p:cNvPr id="40" name="Rechthoek 39"/>
          <p:cNvSpPr/>
          <p:nvPr/>
        </p:nvSpPr>
        <p:spPr>
          <a:xfrm>
            <a:off x="9256022" y="3365546"/>
            <a:ext cx="2051315"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thumbnail</a:t>
            </a:r>
            <a:endParaRPr lang="nl-BE" sz="2800" dirty="0"/>
          </a:p>
        </p:txBody>
      </p: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327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7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75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75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75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4" name="Picture 2" descr="https://upload.wikimedia.org/wikipedia/commons/a/ae/Adobe_Photoshop_CS4_icon_(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269" y="3063142"/>
            <a:ext cx="3794858" cy="37948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connexo.de/img/logos/CSS3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952" y="3063142"/>
            <a:ext cx="2488819" cy="3533929"/>
          </a:xfrm>
          <a:prstGeom prst="rect">
            <a:avLst/>
          </a:prstGeom>
          <a:noFill/>
          <a:extLst>
            <a:ext uri="{909E8E84-426E-40DD-AFC4-6F175D3DCCD1}">
              <a14:hiddenFill xmlns:a14="http://schemas.microsoft.com/office/drawing/2010/main">
                <a:solidFill>
                  <a:srgbClr val="FFFFFF"/>
                </a:solidFill>
              </a14:hiddenFill>
            </a:ext>
          </a:extLst>
        </p:spPr>
      </p:pic>
      <p:sp>
        <p:nvSpPr>
          <p:cNvPr id="33" name="Vermenigvuldigen 32"/>
          <p:cNvSpPr/>
          <p:nvPr/>
        </p:nvSpPr>
        <p:spPr>
          <a:xfrm>
            <a:off x="7039352" y="2032346"/>
            <a:ext cx="5255194" cy="5413150"/>
          </a:xfrm>
          <a:prstGeom prst="mathMultiply">
            <a:avLst>
              <a:gd name="adj1" fmla="val 11238"/>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p>
        </p:txBody>
      </p:sp>
      <p:sp>
        <p:nvSpPr>
          <p:cNvPr id="35" name="Tekstvak 34"/>
          <p:cNvSpPr txBox="1"/>
          <p:nvPr/>
        </p:nvSpPr>
        <p:spPr>
          <a:xfrm>
            <a:off x="1495274" y="1475076"/>
            <a:ext cx="10546472" cy="1200329"/>
          </a:xfrm>
          <a:prstGeom prst="rect">
            <a:avLst/>
          </a:prstGeom>
          <a:noFill/>
        </p:spPr>
        <p:txBody>
          <a:bodyPr wrap="square" rtlCol="0">
            <a:spAutoFit/>
          </a:bodyPr>
          <a:lstStyle/>
          <a:p>
            <a:r>
              <a:rPr lang="nl-BE" sz="3600" dirty="0" smtClean="0"/>
              <a:t>Verkleinen met beeldbewerkingsprogramma, niet in </a:t>
            </a:r>
            <a:r>
              <a:rPr lang="nl-BE" sz="3600" dirty="0" err="1" smtClean="0"/>
              <a:t>css</a:t>
            </a:r>
            <a:r>
              <a:rPr lang="nl-BE" sz="3600" dirty="0" smtClean="0"/>
              <a:t>!</a:t>
            </a:r>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526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3" name="Rechthoek 22"/>
          <p:cNvSpPr/>
          <p:nvPr/>
        </p:nvSpPr>
        <p:spPr>
          <a:xfrm>
            <a:off x="6902952" y="4777416"/>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8662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3938" b="69457"/>
          <a:stretch/>
        </p:blipFill>
        <p:spPr bwMode="auto">
          <a:xfrm>
            <a:off x="1577597" y="1994060"/>
            <a:ext cx="10464149" cy="2079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7" name="Rechte verbindingslijn met pijl 26"/>
          <p:cNvCxnSpPr/>
          <p:nvPr/>
        </p:nvCxnSpPr>
        <p:spPr>
          <a:xfrm>
            <a:off x="1577597" y="1700808"/>
            <a:ext cx="10464149" cy="0"/>
          </a:xfrm>
          <a:prstGeom prst="straightConnector1">
            <a:avLst/>
          </a:prstGeom>
          <a:ln w="3810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hteraccolade 28"/>
          <p:cNvSpPr/>
          <p:nvPr/>
        </p:nvSpPr>
        <p:spPr>
          <a:xfrm rot="5400000">
            <a:off x="6577215" y="-671078"/>
            <a:ext cx="341230" cy="10278740"/>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0" name="Rechthoek 29"/>
          <p:cNvSpPr/>
          <p:nvPr/>
        </p:nvSpPr>
        <p:spPr>
          <a:xfrm>
            <a:off x="3113203" y="4829614"/>
            <a:ext cx="7269253" cy="20283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20 pixels in 1 inch</a:t>
            </a:r>
          </a:p>
          <a:p>
            <a:pPr algn="ctr"/>
            <a:endParaRPr lang="nl-BE" sz="2800" dirty="0">
              <a:solidFill>
                <a:schemeClr val="tx1"/>
              </a:solidFill>
              <a:latin typeface="Trebuchet MS" panose="020B0603020202020204" pitchFamily="34" charset="0"/>
              <a:cs typeface="Arial" panose="020B0604020202020204" pitchFamily="34" charset="0"/>
            </a:endParaRPr>
          </a:p>
          <a:p>
            <a:pPr algn="ctr"/>
            <a:r>
              <a:rPr lang="nl-BE" sz="2800" dirty="0" smtClean="0">
                <a:solidFill>
                  <a:schemeClr val="tx1"/>
                </a:solidFill>
                <a:latin typeface="Trebuchet MS" panose="020B0603020202020204" pitchFamily="34" charset="0"/>
                <a:cs typeface="Arial" panose="020B0604020202020204" pitchFamily="34" charset="0"/>
              </a:rPr>
              <a:t>20 </a:t>
            </a:r>
            <a:r>
              <a:rPr lang="nl-BE" sz="2800" dirty="0" err="1" smtClean="0">
                <a:solidFill>
                  <a:schemeClr val="tx1"/>
                </a:solidFill>
                <a:latin typeface="Trebuchet MS" panose="020B0603020202020204" pitchFamily="34" charset="0"/>
                <a:cs typeface="Arial" panose="020B0604020202020204" pitchFamily="34" charset="0"/>
              </a:rPr>
              <a:t>ppi</a:t>
            </a:r>
            <a:r>
              <a:rPr lang="nl-BE" sz="2800" dirty="0" smtClean="0">
                <a:solidFill>
                  <a:schemeClr val="tx1"/>
                </a:solidFill>
                <a:latin typeface="Trebuchet MS" panose="020B0603020202020204" pitchFamily="34" charset="0"/>
                <a:cs typeface="Arial" panose="020B0604020202020204" pitchFamily="34" charset="0"/>
              </a:rPr>
              <a:t> = 20 pixels per inch</a:t>
            </a:r>
          </a:p>
          <a:p>
            <a:pPr algn="ctr"/>
            <a:r>
              <a:rPr lang="nl-BE" sz="2800" dirty="0" smtClean="0">
                <a:solidFill>
                  <a:schemeClr val="tx1"/>
                </a:solidFill>
                <a:latin typeface="Trebuchet MS" panose="020B0603020202020204" pitchFamily="34" charset="0"/>
                <a:cs typeface="Arial" panose="020B0604020202020204" pitchFamily="34" charset="0"/>
              </a:rPr>
              <a:t>20 dpi = 20 </a:t>
            </a:r>
            <a:r>
              <a:rPr lang="nl-BE" sz="2800" dirty="0" err="1" smtClean="0">
                <a:solidFill>
                  <a:schemeClr val="tx1"/>
                </a:solidFill>
                <a:latin typeface="Trebuchet MS" panose="020B0603020202020204" pitchFamily="34" charset="0"/>
                <a:cs typeface="Arial" panose="020B0604020202020204" pitchFamily="34" charset="0"/>
              </a:rPr>
              <a:t>dots</a:t>
            </a:r>
            <a:r>
              <a:rPr lang="nl-BE" sz="2800" dirty="0" smtClean="0">
                <a:solidFill>
                  <a:schemeClr val="tx1"/>
                </a:solidFill>
                <a:latin typeface="Trebuchet MS" panose="020B0603020202020204" pitchFamily="34" charset="0"/>
                <a:cs typeface="Arial" panose="020B0604020202020204" pitchFamily="34" charset="0"/>
              </a:rPr>
              <a:t> per inch</a:t>
            </a:r>
            <a:endParaRPr lang="nl-BE" sz="3200" dirty="0">
              <a:solidFill>
                <a:schemeClr val="tx1"/>
              </a:solidFill>
              <a:latin typeface="Trebuchet MS" panose="020B0603020202020204" pitchFamily="34" charset="0"/>
              <a:cs typeface="Arial" panose="020B0604020202020204" pitchFamily="34" charset="0"/>
            </a:endParaRPr>
          </a:p>
        </p:txBody>
      </p:sp>
      <p:sp>
        <p:nvSpPr>
          <p:cNvPr id="31" name="Rechthoek 30"/>
          <p:cNvSpPr/>
          <p:nvPr/>
        </p:nvSpPr>
        <p:spPr>
          <a:xfrm>
            <a:off x="5469797" y="1498521"/>
            <a:ext cx="2304256" cy="36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solidFill>
                  <a:schemeClr val="bg1"/>
                </a:solidFill>
                <a:latin typeface="Trebuchet MS" panose="020B0603020202020204" pitchFamily="34" charset="0"/>
              </a:rPr>
              <a:t>1 inch = 2,54 cm</a:t>
            </a:r>
            <a:endParaRPr lang="nl-BE" dirty="0">
              <a:solidFill>
                <a:schemeClr val="bg1"/>
              </a:solidFill>
              <a:latin typeface="Trebuchet MS" panose="020B0603020202020204" pitchFamily="34" charset="0"/>
            </a:endParaRP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9664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cxnSp>
        <p:nvCxnSpPr>
          <p:cNvPr id="27" name="Rechte verbindingslijn met pijl 26"/>
          <p:cNvCxnSpPr/>
          <p:nvPr/>
        </p:nvCxnSpPr>
        <p:spPr>
          <a:xfrm>
            <a:off x="1577597" y="1700808"/>
            <a:ext cx="10464149" cy="0"/>
          </a:xfrm>
          <a:prstGeom prst="straightConnector1">
            <a:avLst/>
          </a:prstGeom>
          <a:ln w="3810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echthoek 27"/>
          <p:cNvSpPr/>
          <p:nvPr/>
        </p:nvSpPr>
        <p:spPr>
          <a:xfrm>
            <a:off x="5469797" y="1498521"/>
            <a:ext cx="2304256" cy="36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solidFill>
                  <a:schemeClr val="bg1"/>
                </a:solidFill>
                <a:latin typeface="Trebuchet MS" panose="020B0603020202020204" pitchFamily="34" charset="0"/>
              </a:rPr>
              <a:t>1 inch = 2,54 cm</a:t>
            </a:r>
            <a:endParaRPr lang="nl-BE" dirty="0">
              <a:solidFill>
                <a:schemeClr val="bg1"/>
              </a:solidFill>
              <a:latin typeface="Trebuchet MS" panose="020B0603020202020204" pitchFamily="34" charset="0"/>
            </a:endParaRPr>
          </a:p>
        </p:txBody>
      </p:sp>
      <p:sp>
        <p:nvSpPr>
          <p:cNvPr id="29" name="Rechteraccolade 28"/>
          <p:cNvSpPr/>
          <p:nvPr/>
        </p:nvSpPr>
        <p:spPr>
          <a:xfrm rot="5400000">
            <a:off x="6577215" y="-671078"/>
            <a:ext cx="341230" cy="10278740"/>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0" name="Rechthoek 29"/>
          <p:cNvSpPr/>
          <p:nvPr/>
        </p:nvSpPr>
        <p:spPr>
          <a:xfrm>
            <a:off x="3201071" y="4846368"/>
            <a:ext cx="7269253" cy="20283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40 pixels in 1 inch</a:t>
            </a:r>
          </a:p>
          <a:p>
            <a:pPr algn="ctr"/>
            <a:endParaRPr lang="nl-BE" sz="2800" dirty="0">
              <a:solidFill>
                <a:schemeClr val="tx1"/>
              </a:solidFill>
              <a:latin typeface="Trebuchet MS" panose="020B0603020202020204" pitchFamily="34" charset="0"/>
              <a:cs typeface="Arial" panose="020B0604020202020204" pitchFamily="34" charset="0"/>
            </a:endParaRPr>
          </a:p>
          <a:p>
            <a:pPr algn="ctr"/>
            <a:r>
              <a:rPr lang="nl-BE" sz="2800" dirty="0" smtClean="0">
                <a:solidFill>
                  <a:schemeClr val="tx1"/>
                </a:solidFill>
                <a:latin typeface="Trebuchet MS" panose="020B0603020202020204" pitchFamily="34" charset="0"/>
                <a:cs typeface="Arial" panose="020B0604020202020204" pitchFamily="34" charset="0"/>
              </a:rPr>
              <a:t>40 </a:t>
            </a:r>
            <a:r>
              <a:rPr lang="nl-BE" sz="2800" dirty="0" err="1" smtClean="0">
                <a:solidFill>
                  <a:schemeClr val="tx1"/>
                </a:solidFill>
                <a:latin typeface="Trebuchet MS" panose="020B0603020202020204" pitchFamily="34" charset="0"/>
                <a:cs typeface="Arial" panose="020B0604020202020204" pitchFamily="34" charset="0"/>
              </a:rPr>
              <a:t>ppi</a:t>
            </a:r>
            <a:r>
              <a:rPr lang="nl-BE" sz="2800" dirty="0" smtClean="0">
                <a:solidFill>
                  <a:schemeClr val="tx1"/>
                </a:solidFill>
                <a:latin typeface="Trebuchet MS" panose="020B0603020202020204" pitchFamily="34" charset="0"/>
                <a:cs typeface="Arial" panose="020B0604020202020204" pitchFamily="34" charset="0"/>
              </a:rPr>
              <a:t> = 40 pixels per inch</a:t>
            </a:r>
          </a:p>
          <a:p>
            <a:pPr algn="ctr"/>
            <a:r>
              <a:rPr lang="nl-BE" sz="2800" dirty="0" smtClean="0">
                <a:solidFill>
                  <a:schemeClr val="tx1"/>
                </a:solidFill>
                <a:latin typeface="Trebuchet MS" panose="020B0603020202020204" pitchFamily="34" charset="0"/>
                <a:cs typeface="Arial" panose="020B0604020202020204" pitchFamily="34" charset="0"/>
              </a:rPr>
              <a:t>40 dpi = 40 </a:t>
            </a:r>
            <a:r>
              <a:rPr lang="nl-BE" sz="2800" dirty="0" err="1" smtClean="0">
                <a:solidFill>
                  <a:schemeClr val="tx1"/>
                </a:solidFill>
                <a:latin typeface="Trebuchet MS" panose="020B0603020202020204" pitchFamily="34" charset="0"/>
                <a:cs typeface="Arial" panose="020B0604020202020204" pitchFamily="34" charset="0"/>
              </a:rPr>
              <a:t>dots</a:t>
            </a:r>
            <a:r>
              <a:rPr lang="nl-BE" sz="2800" dirty="0" smtClean="0">
                <a:solidFill>
                  <a:schemeClr val="tx1"/>
                </a:solidFill>
                <a:latin typeface="Trebuchet MS" panose="020B0603020202020204" pitchFamily="34" charset="0"/>
                <a:cs typeface="Arial" panose="020B0604020202020204" pitchFamily="34" charset="0"/>
              </a:rPr>
              <a:t> per inch</a:t>
            </a:r>
            <a:endParaRPr lang="nl-BE" sz="3200" dirty="0">
              <a:solidFill>
                <a:schemeClr val="tx1"/>
              </a:solidFill>
              <a:latin typeface="Trebuchet MS" panose="020B0603020202020204" pitchFamily="34" charset="0"/>
              <a:cs typeface="Arial" panose="020B0604020202020204" pitchFamily="34" charset="0"/>
            </a:endParaRPr>
          </a:p>
        </p:txBody>
      </p:sp>
      <p:pic>
        <p:nvPicPr>
          <p:cNvPr id="18"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2" r="3938" b="38251"/>
          <a:stretch/>
        </p:blipFill>
        <p:spPr bwMode="auto">
          <a:xfrm>
            <a:off x="1577596" y="2004772"/>
            <a:ext cx="5258101" cy="2114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2" r="3938" b="38251"/>
          <a:stretch/>
        </p:blipFill>
        <p:spPr bwMode="auto">
          <a:xfrm>
            <a:off x="6835699" y="2004773"/>
            <a:ext cx="5206048" cy="2114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28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3626588" y="2247478"/>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0963" y="1576740"/>
            <a:ext cx="4549740" cy="4549740"/>
          </a:xfrm>
          <a:prstGeom prst="rect">
            <a:avLst/>
          </a:prstGeom>
        </p:spPr>
      </p:pic>
      <p:pic>
        <p:nvPicPr>
          <p:cNvPr id="22" name="Picture 2" descr="http://icons.iconarchive.com/icons/aha-soft/large-business/512/Printe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9636" y="1347478"/>
            <a:ext cx="5284607" cy="5284607"/>
          </a:xfrm>
          <a:prstGeom prst="rect">
            <a:avLst/>
          </a:prstGeom>
          <a:noFill/>
          <a:extLst>
            <a:ext uri="{909E8E84-426E-40DD-AFC4-6F175D3DCCD1}">
              <a14:hiddenFill xmlns:a14="http://schemas.microsoft.com/office/drawing/2010/main">
                <a:solidFill>
                  <a:srgbClr val="FFFFFF"/>
                </a:solidFill>
              </a14:hiddenFill>
            </a:ext>
          </a:extLst>
        </p:spPr>
      </p:pic>
      <p:sp>
        <p:nvSpPr>
          <p:cNvPr id="23" name="Rechthoek 22"/>
          <p:cNvSpPr/>
          <p:nvPr/>
        </p:nvSpPr>
        <p:spPr>
          <a:xfrm>
            <a:off x="2713705" y="5842878"/>
            <a:ext cx="2304256" cy="7538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3600" dirty="0" smtClean="0">
                <a:solidFill>
                  <a:schemeClr val="bg1"/>
                </a:solidFill>
                <a:latin typeface="Trebuchet MS" panose="020B0603020202020204" pitchFamily="34" charset="0"/>
              </a:rPr>
              <a:t>72 dpi</a:t>
            </a:r>
            <a:endParaRPr lang="nl-BE" sz="3600" dirty="0">
              <a:solidFill>
                <a:schemeClr val="bg1"/>
              </a:solidFill>
              <a:latin typeface="Trebuchet MS" panose="020B0603020202020204" pitchFamily="34" charset="0"/>
            </a:endParaRPr>
          </a:p>
        </p:txBody>
      </p:sp>
      <p:sp>
        <p:nvSpPr>
          <p:cNvPr id="24" name="Rechthoek 23"/>
          <p:cNvSpPr/>
          <p:nvPr/>
        </p:nvSpPr>
        <p:spPr>
          <a:xfrm>
            <a:off x="8249021" y="5840987"/>
            <a:ext cx="2304256" cy="7538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3600" dirty="0" smtClean="0">
                <a:solidFill>
                  <a:schemeClr val="bg1"/>
                </a:solidFill>
                <a:latin typeface="Trebuchet MS" panose="020B0603020202020204" pitchFamily="34" charset="0"/>
              </a:rPr>
              <a:t>300 dpi</a:t>
            </a:r>
            <a:endParaRPr lang="nl-BE" sz="3600" dirty="0">
              <a:solidFill>
                <a:schemeClr val="bg1"/>
              </a:solidFill>
              <a:latin typeface="Trebuchet MS" panose="020B0603020202020204" pitchFamily="34" charset="0"/>
            </a:endParaRPr>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1403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3" name="Afbeelding 2"/>
          <p:cNvPicPr>
            <a:picLocks noChangeAspect="1"/>
          </p:cNvPicPr>
          <p:nvPr/>
        </p:nvPicPr>
        <p:blipFill>
          <a:blip r:embed="rId6"/>
          <a:stretch>
            <a:fillRect/>
          </a:stretch>
        </p:blipFill>
        <p:spPr>
          <a:xfrm>
            <a:off x="5058322" y="1565827"/>
            <a:ext cx="6983424" cy="5030916"/>
          </a:xfrm>
          <a:prstGeom prst="rect">
            <a:avLst/>
          </a:prstGeom>
        </p:spPr>
      </p:pic>
      <p:cxnSp>
        <p:nvCxnSpPr>
          <p:cNvPr id="18" name="Rechte verbindingslijn met pijl 17"/>
          <p:cNvCxnSpPr/>
          <p:nvPr/>
        </p:nvCxnSpPr>
        <p:spPr>
          <a:xfrm flipH="1" flipV="1">
            <a:off x="4036741" y="2878895"/>
            <a:ext cx="1292988" cy="2910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hthoek 18"/>
          <p:cNvSpPr/>
          <p:nvPr/>
        </p:nvSpPr>
        <p:spPr>
          <a:xfrm>
            <a:off x="5329728" y="2401275"/>
            <a:ext cx="3609475" cy="95524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Tekstvak 24"/>
          <p:cNvSpPr txBox="1"/>
          <p:nvPr/>
        </p:nvSpPr>
        <p:spPr>
          <a:xfrm>
            <a:off x="2227185" y="2470167"/>
            <a:ext cx="2185639" cy="646331"/>
          </a:xfrm>
          <a:prstGeom prst="rect">
            <a:avLst/>
          </a:prstGeom>
          <a:noFill/>
        </p:spPr>
        <p:txBody>
          <a:bodyPr wrap="square" rtlCol="0">
            <a:spAutoFit/>
          </a:bodyPr>
          <a:lstStyle/>
          <a:p>
            <a:r>
              <a:rPr lang="nl-BE" sz="3600" dirty="0" smtClean="0"/>
              <a:t>Grootte</a:t>
            </a:r>
            <a:endParaRPr lang="nl-BE" sz="3600" dirty="0"/>
          </a:p>
        </p:txBody>
      </p:sp>
      <p:cxnSp>
        <p:nvCxnSpPr>
          <p:cNvPr id="26" name="Rechte verbindingslijn met pijl 25"/>
          <p:cNvCxnSpPr/>
          <p:nvPr/>
        </p:nvCxnSpPr>
        <p:spPr>
          <a:xfrm flipH="1" flipV="1">
            <a:off x="3992612" y="4873217"/>
            <a:ext cx="1292988" cy="2910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7" name="Rechthoek 26"/>
          <p:cNvSpPr/>
          <p:nvPr/>
        </p:nvSpPr>
        <p:spPr>
          <a:xfrm>
            <a:off x="5272145" y="4669584"/>
            <a:ext cx="4462870" cy="46547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8" name="Tekstvak 27"/>
          <p:cNvSpPr txBox="1"/>
          <p:nvPr/>
        </p:nvSpPr>
        <p:spPr>
          <a:xfrm>
            <a:off x="1957971" y="4499009"/>
            <a:ext cx="2185639" cy="646331"/>
          </a:xfrm>
          <a:prstGeom prst="rect">
            <a:avLst/>
          </a:prstGeom>
          <a:noFill/>
        </p:spPr>
        <p:txBody>
          <a:bodyPr wrap="square" rtlCol="0">
            <a:spAutoFit/>
          </a:bodyPr>
          <a:lstStyle/>
          <a:p>
            <a:r>
              <a:rPr lang="nl-BE" sz="3600" dirty="0" smtClean="0"/>
              <a:t>Resolutie</a:t>
            </a:r>
            <a:endParaRPr lang="nl-BE" sz="36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8573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75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7"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upload.wikimedia.org/wikipedia/commons/a/ae/Adobe_Photoshop_CS4_icon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626" y="1728384"/>
            <a:ext cx="5042652" cy="504265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pic>
        <p:nvPicPr>
          <p:cNvPr id="21" name="Picture 2" descr="50 Euro Stacks PNG 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7854" y="4119210"/>
            <a:ext cx="3198566" cy="27134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img2.wikia.nocookie.net/__cb20140217105242/b__/bloons/images/b/bf/Paint_Windows_7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0506" y="1728384"/>
            <a:ext cx="4939650" cy="4939650"/>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p:cNvPicPr/>
          <p:nvPr/>
        </p:nvPicPr>
        <p:blipFill>
          <a:blip r:embed="rId7" cstate="print">
            <a:duotone>
              <a:prstClr val="black"/>
              <a:schemeClr val="accent4">
                <a:tint val="45000"/>
                <a:satMod val="400000"/>
              </a:schemeClr>
            </a:duotone>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281519" y="1347478"/>
            <a:ext cx="900000" cy="900000"/>
          </a:xfrm>
          <a:prstGeom prst="rect">
            <a:avLst/>
          </a:prstGeom>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3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sp>
        <p:nvSpPr>
          <p:cNvPr id="18" name="Rechthoek 17"/>
          <p:cNvSpPr/>
          <p:nvPr/>
        </p:nvSpPr>
        <p:spPr>
          <a:xfrm>
            <a:off x="287382" y="2441461"/>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99250"/>
            <a:ext cx="944688" cy="869170"/>
          </a:xfrm>
          <a:prstGeom prst="rect">
            <a:avLst/>
          </a:prstGeom>
        </p:spPr>
      </p:pic>
      <p:sp>
        <p:nvSpPr>
          <p:cNvPr id="20" name="Tekstvak 19"/>
          <p:cNvSpPr txBox="1"/>
          <p:nvPr/>
        </p:nvSpPr>
        <p:spPr>
          <a:xfrm>
            <a:off x="1463038" y="1510669"/>
            <a:ext cx="10578707" cy="510909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600" dirty="0" smtClean="0"/>
              <a:t>Open </a:t>
            </a:r>
            <a:r>
              <a:rPr lang="nl-BE" sz="2600" dirty="0"/>
              <a:t>in </a:t>
            </a:r>
            <a:r>
              <a:rPr lang="nl-BE" sz="2600" dirty="0">
                <a:solidFill>
                  <a:schemeClr val="accent6"/>
                </a:solidFill>
                <a:latin typeface="Code New Roman" panose="020B0609020204030204" pitchFamily="49" charset="0"/>
                <a:cs typeface="Code New Roman" panose="020B0609020204030204" pitchFamily="49" charset="0"/>
              </a:rPr>
              <a:t>vb03</a:t>
            </a:r>
            <a:r>
              <a:rPr lang="nl-BE" sz="2600" dirty="0"/>
              <a:t> de map </a:t>
            </a:r>
            <a:r>
              <a:rPr lang="nl-BE" sz="2600" dirty="0">
                <a:solidFill>
                  <a:schemeClr val="accent6"/>
                </a:solidFill>
                <a:latin typeface="Code New Roman" panose="020B0609020204030204" pitchFamily="49" charset="0"/>
                <a:cs typeface="Code New Roman" panose="020B0609020204030204" pitchFamily="49" charset="0"/>
              </a:rPr>
              <a:t>plaatjes</a:t>
            </a:r>
            <a:r>
              <a:rPr lang="nl-BE" sz="2600" dirty="0"/>
              <a:t>.</a:t>
            </a:r>
          </a:p>
          <a:p>
            <a:pPr marL="514350" indent="-514350">
              <a:spcBef>
                <a:spcPts val="1200"/>
              </a:spcBef>
              <a:buClr>
                <a:schemeClr val="accent6"/>
              </a:buClr>
              <a:buFont typeface="Wingdings 3" panose="05040102010807070707" pitchFamily="18" charset="2"/>
              <a:buChar char=""/>
            </a:pPr>
            <a:r>
              <a:rPr lang="nl-BE" sz="2600" dirty="0" smtClean="0"/>
              <a:t>Open </a:t>
            </a:r>
            <a:r>
              <a:rPr lang="nl-BE" sz="2600" dirty="0"/>
              <a:t>de afbeeldingen </a:t>
            </a:r>
            <a:r>
              <a:rPr lang="nl-BE" sz="2600" dirty="0">
                <a:solidFill>
                  <a:schemeClr val="accent6"/>
                </a:solidFill>
                <a:latin typeface="Code New Roman" panose="020B0609020204030204" pitchFamily="49" charset="0"/>
                <a:cs typeface="Code New Roman" panose="020B0609020204030204" pitchFamily="49" charset="0"/>
              </a:rPr>
              <a:t>guyana.jpg</a:t>
            </a:r>
            <a:r>
              <a:rPr lang="nl-BE" sz="2600" dirty="0"/>
              <a:t> en </a:t>
            </a:r>
            <a:r>
              <a:rPr lang="nl-BE" sz="2600" dirty="0">
                <a:solidFill>
                  <a:schemeClr val="accent6"/>
                </a:solidFill>
                <a:latin typeface="Code New Roman" panose="020B0609020204030204" pitchFamily="49" charset="0"/>
                <a:cs typeface="Code New Roman" panose="020B0609020204030204" pitchFamily="49" charset="0"/>
              </a:rPr>
              <a:t>nieuw-zeeland.jpg</a:t>
            </a:r>
            <a:r>
              <a:rPr lang="nl-BE" sz="2600" dirty="0"/>
              <a:t> in </a:t>
            </a:r>
            <a:r>
              <a:rPr lang="nl-BE" sz="2600" dirty="0" smtClean="0"/>
              <a:t/>
            </a:r>
            <a:br>
              <a:rPr lang="nl-BE" sz="2600" dirty="0" smtClean="0"/>
            </a:br>
            <a:r>
              <a:rPr lang="nl-BE" sz="2600" dirty="0" smtClean="0"/>
              <a:t>een beeldbewerkingsprogramma</a:t>
            </a:r>
            <a:r>
              <a:rPr lang="nl-BE" sz="2600" dirty="0"/>
              <a:t>. Als er op je computer geen </a:t>
            </a:r>
            <a:r>
              <a:rPr lang="nl-BE" sz="2600" dirty="0" smtClean="0"/>
              <a:t>beeldbewerkingsprogramma </a:t>
            </a:r>
            <a:r>
              <a:rPr lang="nl-BE" sz="2600" dirty="0"/>
              <a:t>te vinden is, kan je een gratis exemplaar installeren of gebruik maken van een online beeldbewerkingstool. </a:t>
            </a:r>
          </a:p>
          <a:p>
            <a:pPr marL="514350" indent="-514350">
              <a:spcBef>
                <a:spcPts val="1200"/>
              </a:spcBef>
              <a:buClr>
                <a:schemeClr val="accent6"/>
              </a:buClr>
              <a:buFont typeface="Wingdings 3" panose="05040102010807070707" pitchFamily="18" charset="2"/>
              <a:buChar char=""/>
            </a:pPr>
            <a:r>
              <a:rPr lang="nl-BE" sz="2600" dirty="0" smtClean="0"/>
              <a:t>Pas </a:t>
            </a:r>
            <a:r>
              <a:rPr lang="nl-BE" sz="2600" dirty="0"/>
              <a:t>het formaat van beide afbeeldingen aan zodat ze een beeldformaat van 450 x 300 pixels hebben.</a:t>
            </a:r>
          </a:p>
          <a:p>
            <a:pPr marL="514350" indent="-514350">
              <a:spcBef>
                <a:spcPts val="1200"/>
              </a:spcBef>
              <a:buClr>
                <a:schemeClr val="accent6"/>
              </a:buClr>
              <a:buFont typeface="Wingdings 3" panose="05040102010807070707" pitchFamily="18" charset="2"/>
              <a:buChar char=""/>
            </a:pPr>
            <a:r>
              <a:rPr lang="nl-BE" sz="2600" dirty="0" smtClean="0"/>
              <a:t>Pas </a:t>
            </a:r>
            <a:r>
              <a:rPr lang="nl-BE" sz="2600" dirty="0"/>
              <a:t>de resolutie aan naar een geschikte resolutie voor weergave op </a:t>
            </a:r>
            <a:r>
              <a:rPr lang="nl-BE" sz="2600" dirty="0" smtClean="0"/>
              <a:t>beeldschermen</a:t>
            </a:r>
            <a:r>
              <a:rPr lang="nl-BE" sz="2600" dirty="0"/>
              <a:t>.</a:t>
            </a:r>
          </a:p>
          <a:p>
            <a:pPr marL="514350" indent="-514350">
              <a:spcBef>
                <a:spcPts val="1200"/>
              </a:spcBef>
              <a:buClr>
                <a:schemeClr val="accent6"/>
              </a:buClr>
              <a:buFont typeface="Wingdings 3" panose="05040102010807070707" pitchFamily="18" charset="2"/>
              <a:buChar char=""/>
            </a:pPr>
            <a:r>
              <a:rPr lang="nl-BE" sz="2600" dirty="0" smtClean="0"/>
              <a:t>Bewaar </a:t>
            </a:r>
            <a:r>
              <a:rPr lang="nl-BE" sz="2600" dirty="0"/>
              <a:t>de afbeeldingen met dezelfde naam in dezelfde map.</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6691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9" y="1528560"/>
            <a:ext cx="10578707" cy="646331"/>
          </a:xfrm>
          <a:prstGeom prst="rect">
            <a:avLst/>
          </a:prstGeom>
          <a:noFill/>
        </p:spPr>
        <p:txBody>
          <a:bodyPr wrap="square" rtlCol="0">
            <a:spAutoFit/>
          </a:bodyPr>
          <a:lstStyle/>
          <a:p>
            <a:r>
              <a:rPr lang="nl-BE" sz="3600" dirty="0"/>
              <a:t>Verklaar de functie van deze tag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a:t>
            </a:r>
          </a:p>
        </p:txBody>
      </p:sp>
      <p:sp>
        <p:nvSpPr>
          <p:cNvPr id="24" name="Rechthoek 23"/>
          <p:cNvSpPr/>
          <p:nvPr/>
        </p:nvSpPr>
        <p:spPr>
          <a:xfrm>
            <a:off x="1463038" y="2546701"/>
            <a:ext cx="1057870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&lt;div </a:t>
            </a:r>
            <a:r>
              <a:rPr lang="nl-BE" sz="2800" dirty="0" err="1">
                <a:latin typeface="Code New Roman" panose="020B0609020204030204" pitchFamily="49" charset="0"/>
                <a:cs typeface="Code New Roman" panose="020B0609020204030204" pitchFamily="49" charset="0"/>
              </a:rPr>
              <a:t>id</a:t>
            </a:r>
            <a:r>
              <a:rPr lang="nl-BE" sz="2800" dirty="0">
                <a:latin typeface="Code New Roman" panose="020B0609020204030204" pitchFamily="49" charset="0"/>
                <a:cs typeface="Code New Roman" panose="020B0609020204030204" pitchFamily="49" charset="0"/>
              </a:rPr>
              <a:t>="inhoud"&gt;</a:t>
            </a:r>
          </a:p>
        </p:txBody>
      </p:sp>
      <p:sp>
        <p:nvSpPr>
          <p:cNvPr id="25" name="Rechthoek 24"/>
          <p:cNvSpPr/>
          <p:nvPr/>
        </p:nvSpPr>
        <p:spPr>
          <a:xfrm>
            <a:off x="1463038" y="3460235"/>
            <a:ext cx="10578707" cy="199271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312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graphicFrame>
        <p:nvGraphicFramePr>
          <p:cNvPr id="17" name="Tabel 16"/>
          <p:cNvGraphicFramePr>
            <a:graphicFrameLocks noGrp="1"/>
          </p:cNvGraphicFramePr>
          <p:nvPr>
            <p:extLst>
              <p:ext uri="{D42A27DB-BD31-4B8C-83A1-F6EECF244321}">
                <p14:modId xmlns:p14="http://schemas.microsoft.com/office/powerpoint/2010/main" val="1178885427"/>
              </p:ext>
            </p:extLst>
          </p:nvPr>
        </p:nvGraphicFramePr>
        <p:xfrm>
          <a:off x="1463039" y="1920618"/>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&lt;img src="plaatjes/madagaskar.jpg" alt="Een strand op Madagaskar"&gt;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1463040" y="3160617"/>
            <a:ext cx="1469732" cy="15117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src</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40" y="4913407"/>
            <a:ext cx="1469732" cy="15117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alt</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3066585" y="3160617"/>
            <a:ext cx="8975161" cy="151174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6" name="Rechthoek 25"/>
          <p:cNvSpPr/>
          <p:nvPr/>
        </p:nvSpPr>
        <p:spPr>
          <a:xfrm>
            <a:off x="3089527" y="4935393"/>
            <a:ext cx="8975161" cy="151174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Rechthoek 26"/>
          <p:cNvSpPr/>
          <p:nvPr/>
        </p:nvSpPr>
        <p:spPr>
          <a:xfrm>
            <a:off x="3289056" y="2029523"/>
            <a:ext cx="691929" cy="579862"/>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0" name="Rechthoek 29"/>
          <p:cNvSpPr/>
          <p:nvPr/>
        </p:nvSpPr>
        <p:spPr>
          <a:xfrm>
            <a:off x="7319436" y="2025335"/>
            <a:ext cx="691929" cy="579862"/>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0606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541894889"/>
              </p:ext>
            </p:extLst>
          </p:nvPr>
        </p:nvGraphicFramePr>
        <p:xfrm>
          <a:off x="1463039" y="1920618"/>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&lt;img src="</a:t>
                      </a:r>
                      <a:r>
                        <a:rPr lang="it-IT" sz="2000" b="0" dirty="0" smtClean="0">
                          <a:solidFill>
                            <a:schemeClr val="tx1"/>
                          </a:solidFill>
                          <a:effectLst/>
                          <a:latin typeface="Code New Roman" panose="020B0609020204030204" pitchFamily="49" charset="0"/>
                          <a:cs typeface="Code New Roman" panose="020B0609020204030204" pitchFamily="49" charset="0"/>
                        </a:rPr>
                        <a:t>plaatjes/madagaskar.jpg</a:t>
                      </a:r>
                      <a:r>
                        <a:rPr lang="it-IT" sz="2000" b="0" dirty="0" smtClean="0">
                          <a:solidFill>
                            <a:schemeClr val="accent6"/>
                          </a:solidFill>
                          <a:effectLst/>
                          <a:latin typeface="Code New Roman" panose="020B0609020204030204" pitchFamily="49" charset="0"/>
                          <a:cs typeface="Code New Roman" panose="020B0609020204030204" pitchFamily="49" charset="0"/>
                        </a:rPr>
                        <a:t>" alt="Een strand op Madagaskar"&gt;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3542776788"/>
              </p:ext>
            </p:extLst>
          </p:nvPr>
        </p:nvGraphicFramePr>
        <p:xfrm>
          <a:off x="1463039" y="4297677"/>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cs typeface="Code New Roman" panose="020B0609020204030204" pitchFamily="49" charset="0"/>
                        </a:rPr>
                        <a:t>&lt;</a:t>
                      </a:r>
                      <a:r>
                        <a:rPr lang="nl-BE" sz="2000" b="0" dirty="0" err="1" smtClean="0">
                          <a:solidFill>
                            <a:schemeClr val="accent6"/>
                          </a:solidFill>
                          <a:effectLst/>
                          <a:latin typeface="Code New Roman" panose="020B0609020204030204" pitchFamily="49" charset="0"/>
                          <a:cs typeface="Code New Roman" panose="020B0609020204030204" pitchFamily="49" charset="0"/>
                        </a:rPr>
                        <a:t>img</a:t>
                      </a:r>
                      <a:r>
                        <a:rPr lang="nl-BE" sz="2000" b="0" dirty="0" smtClean="0">
                          <a:solidFill>
                            <a:schemeClr val="accent6"/>
                          </a:solidFill>
                          <a:effectLst/>
                          <a:latin typeface="Code New Roman" panose="020B0609020204030204" pitchFamily="49"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cs typeface="Code New Roman" panose="020B0609020204030204" pitchFamily="49" charset="0"/>
                        </a:rPr>
                        <a:t>src</a:t>
                      </a:r>
                      <a:r>
                        <a:rPr lang="nl-BE" sz="2000" b="0" dirty="0" smtClean="0">
                          <a:solidFill>
                            <a:schemeClr val="accent6"/>
                          </a:solidFill>
                          <a:effectLst/>
                          <a:latin typeface="Code New Roman" panose="020B0609020204030204" pitchFamily="49" charset="0"/>
                          <a:cs typeface="Code New Roman" panose="020B0609020204030204" pitchFamily="49" charset="0"/>
                        </a:rPr>
                        <a:t>="</a:t>
                      </a:r>
                      <a:r>
                        <a:rPr lang="nl-BE" sz="2000" b="0" dirty="0" smtClean="0">
                          <a:solidFill>
                            <a:schemeClr val="tx1"/>
                          </a:solidFill>
                          <a:effectLst/>
                          <a:latin typeface="Code New Roman" panose="020B0609020204030204" pitchFamily="49" charset="0"/>
                          <a:cs typeface="Code New Roman" panose="020B0609020204030204" pitchFamily="49" charset="0"/>
                        </a:rPr>
                        <a:t>https://www.sleutelboek.eu/hardware/images/cover.jpg</a:t>
                      </a:r>
                      <a:r>
                        <a:rPr lang="nl-BE" sz="2000" b="0" dirty="0" smtClean="0">
                          <a:solidFill>
                            <a:schemeClr val="accent6"/>
                          </a:solidFill>
                          <a:effectLst/>
                          <a:latin typeface="Code New Roman" panose="020B0609020204030204" pitchFamily="49" charset="0"/>
                          <a:cs typeface="Code New Roman" panose="020B0609020204030204" pitchFamily="49" charset="0"/>
                        </a:rPr>
                        <a:t>" 			alt="cover van het Sleutelboek </a:t>
                      </a:r>
                      <a:r>
                        <a:rPr lang="nl-BE" sz="2000" b="0" dirty="0" err="1" smtClean="0">
                          <a:solidFill>
                            <a:schemeClr val="accent6"/>
                          </a:solidFill>
                          <a:effectLst/>
                          <a:latin typeface="Code New Roman" panose="020B0609020204030204" pitchFamily="49" charset="0"/>
                          <a:cs typeface="Code New Roman" panose="020B0609020204030204" pitchFamily="49" charset="0"/>
                        </a:rPr>
                        <a:t>Computerhardware</a:t>
                      </a:r>
                      <a:r>
                        <a:rPr lang="nl-BE" sz="2000" b="0" dirty="0" smtClean="0">
                          <a:solidFill>
                            <a:schemeClr val="accent6"/>
                          </a:solidFill>
                          <a:effectLst/>
                          <a:latin typeface="Code New Roman" panose="020B0609020204030204" pitchFamily="49" charset="0"/>
                          <a:cs typeface="Code New Roman" panose="020B0609020204030204" pitchFamily="49" charset="0"/>
                        </a:rPr>
                        <a: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5" name="Tekstvak 24"/>
          <p:cNvSpPr txBox="1"/>
          <p:nvPr/>
        </p:nvSpPr>
        <p:spPr>
          <a:xfrm>
            <a:off x="1942541" y="3102003"/>
            <a:ext cx="10578707" cy="954107"/>
          </a:xfrm>
          <a:prstGeom prst="rect">
            <a:avLst/>
          </a:prstGeom>
          <a:noFill/>
        </p:spPr>
        <p:txBody>
          <a:bodyPr wrap="square" rtlCol="0">
            <a:spAutoFit/>
          </a:bodyPr>
          <a:lstStyle/>
          <a:p>
            <a:r>
              <a:rPr lang="nl-BE" sz="2800" dirty="0" smtClean="0"/>
              <a:t>Verwijzing naar een bestand dat deel uitmaakt van je website</a:t>
            </a:r>
          </a:p>
          <a:p>
            <a:r>
              <a:rPr lang="nl-BE" sz="2800" dirty="0" smtClean="0">
                <a:solidFill>
                  <a:schemeClr val="accent6"/>
                </a:solidFill>
              </a:rPr>
              <a:t>= relatieve verwijzing</a:t>
            </a:r>
            <a:endParaRPr lang="nl-BE" sz="2800" dirty="0">
              <a:solidFill>
                <a:schemeClr val="accent6"/>
              </a:solidFill>
            </a:endParaRPr>
          </a:p>
        </p:txBody>
      </p:sp>
      <p:sp>
        <p:nvSpPr>
          <p:cNvPr id="28" name="Tekstvak 27"/>
          <p:cNvSpPr txBox="1"/>
          <p:nvPr/>
        </p:nvSpPr>
        <p:spPr>
          <a:xfrm>
            <a:off x="1942541" y="5467751"/>
            <a:ext cx="10578707" cy="954107"/>
          </a:xfrm>
          <a:prstGeom prst="rect">
            <a:avLst/>
          </a:prstGeom>
          <a:noFill/>
        </p:spPr>
        <p:txBody>
          <a:bodyPr wrap="square" rtlCol="0">
            <a:spAutoFit/>
          </a:bodyPr>
          <a:lstStyle/>
          <a:p>
            <a:r>
              <a:rPr lang="nl-BE" sz="2800" dirty="0" smtClean="0"/>
              <a:t>Verwijzing naar een bestand op het internet</a:t>
            </a:r>
          </a:p>
          <a:p>
            <a:r>
              <a:rPr lang="nl-BE" sz="2800" dirty="0" smtClean="0">
                <a:solidFill>
                  <a:schemeClr val="accent6"/>
                </a:solidFill>
              </a:rPr>
              <a:t>= absolute verwijzing</a:t>
            </a:r>
            <a:endParaRPr lang="nl-BE" sz="2800" dirty="0">
              <a:solidFill>
                <a:schemeClr val="accent6"/>
              </a:solidFill>
            </a:endParaRPr>
          </a:p>
        </p:txBody>
      </p:sp>
      <p:cxnSp>
        <p:nvCxnSpPr>
          <p:cNvPr id="29" name="Rechte verbindingslijn met pijl 28"/>
          <p:cNvCxnSpPr/>
          <p:nvPr/>
        </p:nvCxnSpPr>
        <p:spPr>
          <a:xfrm>
            <a:off x="5675971" y="2475571"/>
            <a:ext cx="0" cy="73772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1" name="Rechte verbindingslijn met pijl 30"/>
          <p:cNvCxnSpPr/>
          <p:nvPr/>
        </p:nvCxnSpPr>
        <p:spPr>
          <a:xfrm>
            <a:off x="5675971" y="4663437"/>
            <a:ext cx="0" cy="8675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9550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1760595310"/>
              </p:ext>
            </p:extLst>
          </p:nvPr>
        </p:nvGraphicFramePr>
        <p:xfrm>
          <a:off x="1463039" y="4297677"/>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cs typeface="Code New Roman" panose="020B0609020204030204" pitchFamily="49" charset="0"/>
                        </a:rPr>
                        <a:t>&lt;</a:t>
                      </a:r>
                      <a:r>
                        <a:rPr lang="nl-BE" sz="2000" b="0" dirty="0" err="1" smtClean="0">
                          <a:solidFill>
                            <a:schemeClr val="accent6"/>
                          </a:solidFill>
                          <a:effectLst/>
                          <a:latin typeface="Code New Roman" panose="020B0609020204030204" pitchFamily="49" charset="0"/>
                          <a:cs typeface="Code New Roman" panose="020B0609020204030204" pitchFamily="49" charset="0"/>
                        </a:rPr>
                        <a:t>img</a:t>
                      </a:r>
                      <a:r>
                        <a:rPr lang="nl-BE" sz="2000" b="0" dirty="0" smtClean="0">
                          <a:solidFill>
                            <a:schemeClr val="accent6"/>
                          </a:solidFill>
                          <a:effectLst/>
                          <a:latin typeface="Code New Roman" panose="020B0609020204030204" pitchFamily="49"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cs typeface="Code New Roman" panose="020B0609020204030204" pitchFamily="49" charset="0"/>
                        </a:rPr>
                        <a:t>src</a:t>
                      </a:r>
                      <a:r>
                        <a:rPr lang="nl-BE" sz="2000" b="0" dirty="0" smtClean="0">
                          <a:solidFill>
                            <a:schemeClr val="accent6"/>
                          </a:solidFill>
                          <a:effectLst/>
                          <a:latin typeface="Code New Roman" panose="020B0609020204030204" pitchFamily="49" charset="0"/>
                          <a:cs typeface="Code New Roman" panose="020B0609020204030204" pitchFamily="49" charset="0"/>
                        </a:rPr>
                        <a:t>="</a:t>
                      </a:r>
                      <a:r>
                        <a:rPr lang="nl-BE" sz="2000" b="0" dirty="0" smtClean="0">
                          <a:solidFill>
                            <a:schemeClr val="tx1"/>
                          </a:solidFill>
                          <a:effectLst/>
                          <a:latin typeface="Code New Roman" panose="020B0609020204030204" pitchFamily="49" charset="0"/>
                          <a:cs typeface="Code New Roman" panose="020B0609020204030204" pitchFamily="49" charset="0"/>
                        </a:rPr>
                        <a:t>https://www.sleutelboek.eu/web/images/cover.jpg</a:t>
                      </a:r>
                      <a:r>
                        <a:rPr lang="nl-BE" sz="2000" b="0" dirty="0" smtClean="0">
                          <a:solidFill>
                            <a:schemeClr val="accent6"/>
                          </a:solidFill>
                          <a:effectLst/>
                          <a:latin typeface="Code New Roman" panose="020B0609020204030204" pitchFamily="49" charset="0"/>
                          <a:cs typeface="Code New Roman" panose="020B0609020204030204" pitchFamily="49" charset="0"/>
                        </a:rPr>
                        <a:t>" alt=</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"cover van het Sleutelboek </a:t>
                      </a:r>
                      <a:r>
                        <a:rPr lang="nl-BE" sz="2000" b="0" dirty="0" err="1" smtClean="0">
                          <a:solidFill>
                            <a:schemeClr val="accent6"/>
                          </a:solidFill>
                          <a:effectLst/>
                          <a:latin typeface="Code New Roman" panose="020B0609020204030204" pitchFamily="49" charset="0"/>
                          <a:cs typeface="Code New Roman" panose="020B0609020204030204" pitchFamily="49" charset="0"/>
                        </a:rPr>
                        <a:t>Webontwikkeling</a:t>
                      </a:r>
                      <a:r>
                        <a:rPr lang="nl-BE" sz="2000" b="0" dirty="0" smtClean="0">
                          <a:solidFill>
                            <a:schemeClr val="accent6"/>
                          </a:solidFill>
                          <a:effectLst/>
                          <a:latin typeface="Code New Roman" panose="020B0609020204030204" pitchFamily="49" charset="0"/>
                          <a:cs typeface="Code New Roman" panose="020B0609020204030204" pitchFamily="49" charset="0"/>
                        </a:rPr>
                        <a: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8" name="Tekstvak 27"/>
          <p:cNvSpPr txBox="1"/>
          <p:nvPr/>
        </p:nvSpPr>
        <p:spPr>
          <a:xfrm>
            <a:off x="1942541" y="5467751"/>
            <a:ext cx="10578707" cy="954107"/>
          </a:xfrm>
          <a:prstGeom prst="rect">
            <a:avLst/>
          </a:prstGeom>
          <a:noFill/>
        </p:spPr>
        <p:txBody>
          <a:bodyPr wrap="square" rtlCol="0">
            <a:spAutoFit/>
          </a:bodyPr>
          <a:lstStyle/>
          <a:p>
            <a:r>
              <a:rPr lang="nl-BE" sz="2800" dirty="0" smtClean="0"/>
              <a:t>Verwijzing naar een bestand op het internet</a:t>
            </a:r>
          </a:p>
          <a:p>
            <a:r>
              <a:rPr lang="nl-BE" sz="2800" dirty="0" smtClean="0">
                <a:solidFill>
                  <a:schemeClr val="accent6"/>
                </a:solidFill>
              </a:rPr>
              <a:t>= absolute verwijzing</a:t>
            </a:r>
            <a:endParaRPr lang="nl-BE" sz="2800" dirty="0">
              <a:solidFill>
                <a:schemeClr val="accent6"/>
              </a:solidFill>
            </a:endParaRPr>
          </a:p>
        </p:txBody>
      </p:sp>
      <p:cxnSp>
        <p:nvCxnSpPr>
          <p:cNvPr id="31" name="Rechte verbindingslijn met pijl 30"/>
          <p:cNvCxnSpPr/>
          <p:nvPr/>
        </p:nvCxnSpPr>
        <p:spPr>
          <a:xfrm>
            <a:off x="5675971" y="4663437"/>
            <a:ext cx="0" cy="8675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 name="Ovaal 2"/>
          <p:cNvSpPr/>
          <p:nvPr/>
        </p:nvSpPr>
        <p:spPr>
          <a:xfrm>
            <a:off x="1467181" y="1454636"/>
            <a:ext cx="1164507" cy="1177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Plus 11"/>
          <p:cNvSpPr/>
          <p:nvPr/>
        </p:nvSpPr>
        <p:spPr>
          <a:xfrm>
            <a:off x="1556391" y="1543846"/>
            <a:ext cx="1008389" cy="976330"/>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Tekstvak 20"/>
          <p:cNvSpPr txBox="1"/>
          <p:nvPr/>
        </p:nvSpPr>
        <p:spPr>
          <a:xfrm>
            <a:off x="3021981" y="1726441"/>
            <a:ext cx="7967833" cy="523220"/>
          </a:xfrm>
          <a:prstGeom prst="rect">
            <a:avLst/>
          </a:prstGeom>
          <a:noFill/>
        </p:spPr>
        <p:txBody>
          <a:bodyPr wrap="square" rtlCol="0">
            <a:spAutoFit/>
          </a:bodyPr>
          <a:lstStyle/>
          <a:p>
            <a:r>
              <a:rPr lang="nl-BE" sz="2800" dirty="0" smtClean="0"/>
              <a:t>Besparing op je eigen webruimte</a:t>
            </a:r>
            <a:endParaRPr lang="nl-BE" sz="2800" dirty="0">
              <a:solidFill>
                <a:schemeClr val="accent6"/>
              </a:solidFill>
            </a:endParaRPr>
          </a:p>
        </p:txBody>
      </p:sp>
      <p:sp>
        <p:nvSpPr>
          <p:cNvPr id="27" name="Ovaal 26"/>
          <p:cNvSpPr/>
          <p:nvPr/>
        </p:nvSpPr>
        <p:spPr>
          <a:xfrm>
            <a:off x="1534089" y="2786946"/>
            <a:ext cx="1164507" cy="1177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Min 29"/>
          <p:cNvSpPr/>
          <p:nvPr/>
        </p:nvSpPr>
        <p:spPr>
          <a:xfrm>
            <a:off x="1623299" y="2876156"/>
            <a:ext cx="1008389" cy="97633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Tekstvak 31"/>
          <p:cNvSpPr txBox="1"/>
          <p:nvPr/>
        </p:nvSpPr>
        <p:spPr>
          <a:xfrm>
            <a:off x="3021981" y="3048024"/>
            <a:ext cx="7967833" cy="523220"/>
          </a:xfrm>
          <a:prstGeom prst="rect">
            <a:avLst/>
          </a:prstGeom>
          <a:noFill/>
        </p:spPr>
        <p:txBody>
          <a:bodyPr wrap="square" rtlCol="0">
            <a:spAutoFit/>
          </a:bodyPr>
          <a:lstStyle/>
          <a:p>
            <a:r>
              <a:rPr lang="nl-BE" sz="2800" dirty="0" smtClean="0"/>
              <a:t>Zelf geen controle over de afbeelding</a:t>
            </a:r>
            <a:endParaRPr lang="nl-BE" sz="2800" dirty="0">
              <a:solidFill>
                <a:schemeClr val="accent6"/>
              </a:solidFill>
            </a:endParaRPr>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9208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9" y="1528560"/>
            <a:ext cx="10578707" cy="646331"/>
          </a:xfrm>
          <a:prstGeom prst="rect">
            <a:avLst/>
          </a:prstGeom>
          <a:noFill/>
        </p:spPr>
        <p:txBody>
          <a:bodyPr wrap="square" rtlCol="0">
            <a:spAutoFit/>
          </a:bodyPr>
          <a:lstStyle/>
          <a:p>
            <a:r>
              <a:rPr lang="nl-BE" sz="3600" dirty="0"/>
              <a:t>Verklaar de functie van deze tag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a:t>
            </a:r>
          </a:p>
        </p:txBody>
      </p:sp>
      <p:sp>
        <p:nvSpPr>
          <p:cNvPr id="24" name="Rechthoek 23"/>
          <p:cNvSpPr/>
          <p:nvPr/>
        </p:nvSpPr>
        <p:spPr>
          <a:xfrm>
            <a:off x="1463038" y="2546701"/>
            <a:ext cx="1057870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latin typeface="Code New Roman" panose="020B0609020204030204" pitchFamily="49" charset="0"/>
                <a:cs typeface="Code New Roman" panose="020B0609020204030204" pitchFamily="49" charset="0"/>
              </a:rPr>
              <a:t>&lt;</a:t>
            </a:r>
            <a:r>
              <a:rPr lang="nl-BE" sz="2800" dirty="0" err="1" smtClean="0">
                <a:latin typeface="Code New Roman" panose="020B0609020204030204" pitchFamily="49" charset="0"/>
                <a:cs typeface="Code New Roman" panose="020B0609020204030204" pitchFamily="49" charset="0"/>
              </a:rPr>
              <a:t>figcaption</a:t>
            </a:r>
            <a:r>
              <a:rPr lang="nl-BE" sz="2800" dirty="0">
                <a:latin typeface="Code New Roman" panose="020B0609020204030204" pitchFamily="49" charset="0"/>
                <a:cs typeface="Code New Roman" panose="020B0609020204030204" pitchFamily="49" charset="0"/>
              </a:rPr>
              <a:t>&gt;</a:t>
            </a:r>
          </a:p>
        </p:txBody>
      </p:sp>
      <p:sp>
        <p:nvSpPr>
          <p:cNvPr id="25" name="Rechthoek 24"/>
          <p:cNvSpPr/>
          <p:nvPr/>
        </p:nvSpPr>
        <p:spPr>
          <a:xfrm>
            <a:off x="1463038" y="3460235"/>
            <a:ext cx="10578707" cy="199271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5919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8" y="1681563"/>
            <a:ext cx="10578707" cy="461665"/>
          </a:xfrm>
          <a:prstGeom prst="rect">
            <a:avLst/>
          </a:prstGeom>
          <a:noFill/>
        </p:spPr>
        <p:txBody>
          <a:bodyPr wrap="square" rtlCol="0">
            <a:spAutoFit/>
          </a:bodyPr>
          <a:lstStyle/>
          <a:p>
            <a:r>
              <a:rPr lang="nl-BE" sz="2400" dirty="0"/>
              <a:t>Tekstomloop: de vlag staat </a:t>
            </a:r>
            <a:r>
              <a:rPr lang="nl-BE" sz="2400" dirty="0" smtClean="0"/>
              <a:t>rechts </a:t>
            </a:r>
            <a:r>
              <a:rPr lang="nl-BE" sz="2400"/>
              <a:t>en </a:t>
            </a:r>
            <a:r>
              <a:rPr lang="nl-BE" sz="2400" smtClean="0"/>
              <a:t>de tekst </a:t>
            </a:r>
            <a:r>
              <a:rPr lang="nl-BE" sz="2400" dirty="0"/>
              <a:t>loopt netjes om de vlag heen</a:t>
            </a:r>
          </a:p>
        </p:txBody>
      </p:sp>
      <p:sp>
        <p:nvSpPr>
          <p:cNvPr id="25" name="Rechthoek 24"/>
          <p:cNvSpPr/>
          <p:nvPr/>
        </p:nvSpPr>
        <p:spPr>
          <a:xfrm>
            <a:off x="1463038" y="2290481"/>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7" name="Tekstvak 16"/>
          <p:cNvSpPr txBox="1"/>
          <p:nvPr/>
        </p:nvSpPr>
        <p:spPr>
          <a:xfrm>
            <a:off x="1463038" y="3942024"/>
            <a:ext cx="10578707" cy="830997"/>
          </a:xfrm>
          <a:prstGeom prst="rect">
            <a:avLst/>
          </a:prstGeom>
          <a:noFill/>
        </p:spPr>
        <p:txBody>
          <a:bodyPr wrap="square" rtlCol="0">
            <a:spAutoFit/>
          </a:bodyPr>
          <a:lstStyle/>
          <a:p>
            <a:r>
              <a:rPr lang="nl-BE" sz="2400" dirty="0"/>
              <a:t>De tekst raakt de vlag niet – er is altijd een beetje witruimte rond de afbeelding.</a:t>
            </a:r>
          </a:p>
        </p:txBody>
      </p:sp>
      <p:sp>
        <p:nvSpPr>
          <p:cNvPr id="18" name="Rechthoek 17"/>
          <p:cNvSpPr/>
          <p:nvPr/>
        </p:nvSpPr>
        <p:spPr>
          <a:xfrm>
            <a:off x="1463038" y="4825264"/>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Gelijkbenige driehoek 2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059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http://www.lavamobiles.com/LavaStoreCMS/Material/Product/HIGHLIGHTIris_352e_850x700B_030720140250516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02" y="1446645"/>
            <a:ext cx="6570932" cy="541135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8" name="Rechthoek 27"/>
          <p:cNvSpPr/>
          <p:nvPr/>
        </p:nvSpPr>
        <p:spPr>
          <a:xfrm>
            <a:off x="1463039" y="1821835"/>
            <a:ext cx="5074239"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Zelf maken</a:t>
            </a:r>
            <a:endParaRPr lang="nl-BE" sz="2800" dirty="0"/>
          </a:p>
        </p:txBody>
      </p:sp>
      <p:sp>
        <p:nvSpPr>
          <p:cNvPr id="29" name="Rechthoek 28"/>
          <p:cNvSpPr/>
          <p:nvPr/>
        </p:nvSpPr>
        <p:spPr>
          <a:xfrm>
            <a:off x="7014948" y="1821835"/>
            <a:ext cx="502679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Van het internet halen</a:t>
            </a:r>
            <a:endParaRPr lang="nl-BE" sz="2800" dirty="0"/>
          </a:p>
        </p:txBody>
      </p:sp>
      <p:sp>
        <p:nvSpPr>
          <p:cNvPr id="3" name="Pijl-links en -rechts 2"/>
          <p:cNvSpPr/>
          <p:nvPr/>
        </p:nvSpPr>
        <p:spPr>
          <a:xfrm>
            <a:off x="6076828" y="1894711"/>
            <a:ext cx="1351128" cy="623427"/>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26" name="Picture 2" descr="Afbeeldingsresultaat voor internet pi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2392" y="2389217"/>
            <a:ext cx="6071463" cy="5828604"/>
          </a:xfrm>
          <a:prstGeom prst="rect">
            <a:avLst/>
          </a:prstGeom>
          <a:noFill/>
          <a:extLst>
            <a:ext uri="{909E8E84-426E-40DD-AFC4-6F175D3DCCD1}">
              <a14:hiddenFill xmlns:a14="http://schemas.microsoft.com/office/drawing/2010/main">
                <a:solidFill>
                  <a:srgbClr val="FFFFFF"/>
                </a:solidFill>
              </a14:hiddenFill>
            </a:ext>
          </a:extLst>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931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8" y="1681563"/>
            <a:ext cx="10578707" cy="461665"/>
          </a:xfrm>
          <a:prstGeom prst="rect">
            <a:avLst/>
          </a:prstGeom>
          <a:noFill/>
        </p:spPr>
        <p:txBody>
          <a:bodyPr wrap="square" rtlCol="0">
            <a:spAutoFit/>
          </a:bodyPr>
          <a:lstStyle/>
          <a:p>
            <a:r>
              <a:rPr lang="nl-BE" sz="2400" dirty="0"/>
              <a:t>De vlag heeft een dunne zwarte rand.</a:t>
            </a:r>
          </a:p>
        </p:txBody>
      </p:sp>
      <p:sp>
        <p:nvSpPr>
          <p:cNvPr id="25" name="Rechthoek 24"/>
          <p:cNvSpPr/>
          <p:nvPr/>
        </p:nvSpPr>
        <p:spPr>
          <a:xfrm>
            <a:off x="1463038" y="2290481"/>
            <a:ext cx="10578707" cy="1449906"/>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389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24" name="Tekstvak 23"/>
          <p:cNvSpPr txBox="1"/>
          <p:nvPr/>
        </p:nvSpPr>
        <p:spPr>
          <a:xfrm>
            <a:off x="1556934" y="1664160"/>
            <a:ext cx="10484812" cy="40010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het bestand </a:t>
            </a:r>
            <a:r>
              <a:rPr lang="nl-BE" sz="3200" dirty="0">
                <a:solidFill>
                  <a:schemeClr val="accent6"/>
                </a:solidFill>
                <a:latin typeface="Code New Roman" panose="020B0609020204030204" pitchFamily="49" charset="0"/>
                <a:cs typeface="Code New Roman" panose="020B0609020204030204" pitchFamily="49" charset="0"/>
              </a:rPr>
              <a:t>index.html</a:t>
            </a:r>
            <a:r>
              <a:rPr lang="nl-BE" sz="3200" dirty="0"/>
              <a:t> in </a:t>
            </a:r>
            <a:r>
              <a:rPr lang="nl-BE" sz="3200" dirty="0">
                <a:solidFill>
                  <a:schemeClr val="accent6"/>
                </a:solidFill>
                <a:latin typeface="Code New Roman" panose="020B0609020204030204" pitchFamily="49" charset="0"/>
                <a:cs typeface="Code New Roman" panose="020B0609020204030204" pitchFamily="49" charset="0"/>
              </a:rPr>
              <a:t>vb03</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Voeg </a:t>
            </a:r>
            <a:r>
              <a:rPr lang="nl-BE" sz="3200" dirty="0"/>
              <a:t>de foto’s en de vlaggen toe van de twee andere landen (Nieuw-Zeeland en Guyana) met dezelfde opmaak als die van Madagaskar. </a:t>
            </a:r>
          </a:p>
          <a:p>
            <a:pPr marL="514350" indent="-514350">
              <a:spcBef>
                <a:spcPts val="1200"/>
              </a:spcBef>
              <a:buClr>
                <a:schemeClr val="accent6"/>
              </a:buClr>
              <a:buFont typeface="Wingdings 3" panose="05040102010807070707" pitchFamily="18" charset="2"/>
              <a:buChar char=""/>
            </a:pPr>
            <a:r>
              <a:rPr lang="nl-BE" sz="3200" dirty="0" smtClean="0"/>
              <a:t>Geef </a:t>
            </a:r>
            <a:r>
              <a:rPr lang="nl-BE" sz="3200" dirty="0"/>
              <a:t>de hele webpagina een aantrekkelijke opmaak.</a:t>
            </a:r>
          </a:p>
          <a:p>
            <a:pPr marL="514350" indent="-514350">
              <a:spcBef>
                <a:spcPts val="1200"/>
              </a:spcBef>
              <a:buClr>
                <a:schemeClr val="accent6"/>
              </a:buClr>
              <a:buFont typeface="Wingdings 3" panose="05040102010807070707" pitchFamily="18" charset="2"/>
              <a:buChar char=""/>
            </a:pPr>
            <a:r>
              <a:rPr lang="nl-BE" sz="3200" dirty="0" smtClean="0"/>
              <a:t>Valideer </a:t>
            </a:r>
            <a:r>
              <a:rPr lang="nl-BE" sz="3200" dirty="0"/>
              <a:t>de web- en stijlpagina’s met de </a:t>
            </a:r>
            <a:r>
              <a:rPr lang="nl-BE" sz="3200" dirty="0" err="1"/>
              <a:t>validator</a:t>
            </a:r>
            <a:r>
              <a:rPr lang="nl-BE" sz="3200" dirty="0"/>
              <a:t> van W3C. </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593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2592597539"/>
              </p:ext>
            </p:extLst>
          </p:nvPr>
        </p:nvGraphicFramePr>
        <p:xfrm>
          <a:off x="1463038" y="1806891"/>
          <a:ext cx="10578707" cy="329184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40</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err="1" smtClean="0">
                          <a:solidFill>
                            <a:schemeClr val="accent6"/>
                          </a:solidFill>
                          <a:effectLst/>
                          <a:latin typeface="Code New Roman" panose="020B0609020204030204" pitchFamily="49" charset="0"/>
                          <a:cs typeface="Code New Roman" panose="020B0609020204030204" pitchFamily="49" charset="0"/>
                        </a:rPr>
                        <a:t>img.vlag</a:t>
                      </a: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float: </a:t>
                      </a:r>
                      <a:r>
                        <a:rPr lang="en-US" sz="2400" b="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margin: </a:t>
                      </a:r>
                      <a:r>
                        <a:rPr lang="en-US" sz="2400" b="0" dirty="0" smtClean="0">
                          <a:solidFill>
                            <a:schemeClr val="tx1"/>
                          </a:solidFill>
                          <a:effectLst/>
                          <a:latin typeface="Code New Roman" panose="020B0609020204030204" pitchFamily="49" charset="0"/>
                          <a:cs typeface="Code New Roman" panose="020B0609020204030204" pitchFamily="49" charset="0"/>
                        </a:rPr>
                        <a:t>10px;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 </a:t>
                      </a:r>
                      <a:r>
                        <a:rPr lang="en-US" sz="2400" b="0" dirty="0" smtClean="0">
                          <a:solidFill>
                            <a:schemeClr val="tx1"/>
                          </a:solidFill>
                          <a:effectLst/>
                          <a:latin typeface="Code New Roman" panose="020B0609020204030204" pitchFamily="49" charset="0"/>
                          <a:cs typeface="Code New Roman" panose="020B0609020204030204" pitchFamily="49" charset="0"/>
                        </a:rPr>
                        <a:t>1px;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height:</a:t>
                      </a:r>
                      <a:r>
                        <a:rPr lang="en-US" sz="2400" b="0" dirty="0" smtClean="0">
                          <a:solidFill>
                            <a:schemeClr val="tx1"/>
                          </a:solidFill>
                          <a:effectLst/>
                          <a:latin typeface="Code New Roman" panose="020B0609020204030204" pitchFamily="49" charset="0"/>
                          <a:cs typeface="Code New Roman" panose="020B0609020204030204" pitchFamily="49" charset="0"/>
                        </a:rPr>
                        <a:t> 120px;</a:t>
                      </a:r>
                      <a:br>
                        <a:rPr lang="en-US" sz="2400" b="0" dirty="0" smtClean="0">
                          <a:solidFill>
                            <a:schemeClr val="tx1"/>
                          </a:solidFill>
                          <a:effectLst/>
                          <a:latin typeface="Code New Roman" panose="020B0609020204030204" pitchFamily="49" charset="0"/>
                          <a:cs typeface="Code New Roman" panose="020B0609020204030204" pitchFamily="49" charset="0"/>
                        </a:rPr>
                      </a:b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width:</a:t>
                      </a:r>
                      <a:r>
                        <a:rPr lang="en-US" sz="2400" b="0" baseline="0" dirty="0" smtClean="0">
                          <a:solidFill>
                            <a:schemeClr val="tx1"/>
                          </a:solidFill>
                          <a:effectLst/>
                          <a:latin typeface="Code New Roman" panose="020B0609020204030204" pitchFamily="49" charset="0"/>
                          <a:cs typeface="Code New Roman" panose="020B0609020204030204" pitchFamily="49" charset="0"/>
                        </a:rPr>
                        <a:t> 200px</a:t>
                      </a:r>
                      <a:endParaRPr lang="en-US" sz="2400" b="0" dirty="0" smtClean="0">
                        <a:solidFill>
                          <a:schemeClr val="tx1"/>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border-style: </a:t>
                      </a:r>
                      <a:r>
                        <a:rPr lang="en-US" sz="2400" b="0" dirty="0" smtClean="0">
                          <a:solidFill>
                            <a:schemeClr val="tx1"/>
                          </a:solidFill>
                          <a:effectLst/>
                          <a:latin typeface="Code New Roman" panose="020B0609020204030204" pitchFamily="49" charset="0"/>
                          <a:cs typeface="Code New Roman" panose="020B0609020204030204" pitchFamily="49" charset="0"/>
                        </a:rPr>
                        <a:t>solid;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border-color: </a:t>
                      </a:r>
                      <a:r>
                        <a:rPr lang="en-US" sz="2400" b="0" dirty="0" smtClean="0">
                          <a:solidFill>
                            <a:schemeClr val="tx1"/>
                          </a:solidFill>
                          <a:effectLst/>
                          <a:latin typeface="Code New Roman" panose="020B0609020204030204" pitchFamily="49" charset="0"/>
                          <a:cs typeface="Code New Roman" panose="020B0609020204030204" pitchFamily="49" charset="0"/>
                        </a:rPr>
                        <a:t>black;</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8" name="Tekstvak 27"/>
          <p:cNvSpPr txBox="1"/>
          <p:nvPr/>
        </p:nvSpPr>
        <p:spPr>
          <a:xfrm>
            <a:off x="1765461" y="5650318"/>
            <a:ext cx="10578707" cy="769441"/>
          </a:xfrm>
          <a:prstGeom prst="rect">
            <a:avLst/>
          </a:prstGeom>
          <a:noFill/>
        </p:spPr>
        <p:txBody>
          <a:bodyPr wrap="square" rtlCol="0">
            <a:spAutoFit/>
          </a:bodyPr>
          <a:lstStyle/>
          <a:p>
            <a:r>
              <a:rPr lang="nl-BE" sz="4400" dirty="0" smtClean="0"/>
              <a:t>Niet verplicht, wel aangeraden!</a:t>
            </a:r>
            <a:endParaRPr lang="nl-BE" sz="4400" dirty="0">
              <a:solidFill>
                <a:schemeClr val="accent6"/>
              </a:solidFill>
            </a:endParaRPr>
          </a:p>
        </p:txBody>
      </p:sp>
      <p:cxnSp>
        <p:nvCxnSpPr>
          <p:cNvPr id="31" name="Rechte verbindingslijn met pijl 30"/>
          <p:cNvCxnSpPr/>
          <p:nvPr/>
        </p:nvCxnSpPr>
        <p:spPr>
          <a:xfrm>
            <a:off x="3610042" y="4055208"/>
            <a:ext cx="16169" cy="169633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Rechthoek 21"/>
          <p:cNvSpPr/>
          <p:nvPr/>
        </p:nvSpPr>
        <p:spPr>
          <a:xfrm>
            <a:off x="2428295" y="3191222"/>
            <a:ext cx="2626665" cy="88434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Rechthoek 24"/>
          <p:cNvSpPr/>
          <p:nvPr/>
        </p:nvSpPr>
        <p:spPr>
          <a:xfrm>
            <a:off x="9692640" y="1583256"/>
            <a:ext cx="1891906"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opmaak.css</a:t>
            </a:r>
            <a:endParaRPr lang="nl-BE" dirty="0">
              <a:latin typeface="Code New Roman" panose="020B0609020204030204" pitchFamily="49" charset="0"/>
              <a:cs typeface="Code New Roman" panose="020B0609020204030204" pitchFamily="49" charset="0"/>
            </a:endParaRP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2453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75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24" name="Tekstvak 23"/>
          <p:cNvSpPr txBox="1"/>
          <p:nvPr/>
        </p:nvSpPr>
        <p:spPr>
          <a:xfrm>
            <a:off x="1556934" y="1664160"/>
            <a:ext cx="10484812" cy="38472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het bestand </a:t>
            </a:r>
            <a:r>
              <a:rPr lang="nl-BE" sz="3200" dirty="0" smtClean="0">
                <a:solidFill>
                  <a:schemeClr val="accent6"/>
                </a:solidFill>
                <a:latin typeface="Code New Roman" panose="020B0609020204030204" pitchFamily="49" charset="0"/>
                <a:cs typeface="Code New Roman" panose="020B0609020204030204" pitchFamily="49" charset="0"/>
              </a:rPr>
              <a:t>opmaak.css</a:t>
            </a:r>
            <a:r>
              <a:rPr lang="nl-BE" sz="3200" dirty="0" smtClean="0"/>
              <a:t> </a:t>
            </a:r>
            <a:r>
              <a:rPr lang="nl-BE" sz="3200" dirty="0"/>
              <a:t>in </a:t>
            </a:r>
            <a:r>
              <a:rPr lang="nl-BE" sz="3200" dirty="0">
                <a:solidFill>
                  <a:schemeClr val="accent6"/>
                </a:solidFill>
                <a:latin typeface="Code New Roman" panose="020B0609020204030204" pitchFamily="49" charset="0"/>
                <a:cs typeface="Code New Roman" panose="020B0609020204030204" pitchFamily="49" charset="0"/>
              </a:rPr>
              <a:t>vb03</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Zorg </a:t>
            </a:r>
            <a:r>
              <a:rPr lang="nl-BE" sz="3200" dirty="0"/>
              <a:t>ervoor dat er voor alle afbeeldingen een hoogte en breedte opgegeven zijn. Doe dat zo efficiënt mogelijk – d.w.z. dat je dezelfde waarden zo weinig mogelijk herhaalt in de stijlpagina.</a:t>
            </a:r>
          </a:p>
          <a:p>
            <a:pPr marL="514350" indent="-514350">
              <a:spcBef>
                <a:spcPts val="1200"/>
              </a:spcBef>
              <a:buClr>
                <a:schemeClr val="accent6"/>
              </a:buClr>
              <a:buFont typeface="Wingdings 3" panose="05040102010807070707" pitchFamily="18" charset="2"/>
              <a:buChar char=""/>
            </a:pPr>
            <a:r>
              <a:rPr lang="nl-BE" sz="3200" dirty="0" smtClean="0"/>
              <a:t>Valideer </a:t>
            </a:r>
            <a:r>
              <a:rPr lang="nl-BE" sz="3200" dirty="0"/>
              <a:t>de web- en stijlpagina’s met de </a:t>
            </a:r>
            <a:r>
              <a:rPr lang="nl-BE" sz="3200" dirty="0" err="1"/>
              <a:t>validator</a:t>
            </a:r>
            <a:r>
              <a:rPr lang="nl-BE" sz="3200" dirty="0"/>
              <a:t> van W3C. </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5217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Afbeelding 17"/>
          <p:cNvPicPr/>
          <p:nvPr/>
        </p:nvPicPr>
        <p:blipFill>
          <a:blip r:embed="rId6" cstate="print">
            <a:extLst>
              <a:ext uri="{28A0092B-C50C-407E-A947-70E740481C1C}">
                <a14:useLocalDpi xmlns:a14="http://schemas.microsoft.com/office/drawing/2010/main" val="0"/>
              </a:ext>
            </a:extLst>
          </a:blip>
          <a:stretch>
            <a:fillRect/>
          </a:stretch>
        </p:blipFill>
        <p:spPr>
          <a:xfrm rot="21346439">
            <a:off x="1692305" y="1560262"/>
            <a:ext cx="5942347" cy="4535265"/>
          </a:xfrm>
          <a:prstGeom prst="rect">
            <a:avLst/>
          </a:prstGeom>
          <a:ln>
            <a:solidFill>
              <a:schemeClr val="accent5">
                <a:lumMod val="50000"/>
              </a:schemeClr>
            </a:solidFill>
          </a:ln>
        </p:spPr>
      </p:pic>
      <p:pic>
        <p:nvPicPr>
          <p:cNvPr id="19" name="Afbeelding 18"/>
          <p:cNvPicPr/>
          <p:nvPr/>
        </p:nvPicPr>
        <p:blipFill rotWithShape="1">
          <a:blip r:embed="rId7">
            <a:extLst>
              <a:ext uri="{28A0092B-C50C-407E-A947-70E740481C1C}">
                <a14:useLocalDpi xmlns:a14="http://schemas.microsoft.com/office/drawing/2010/main" val="0"/>
              </a:ext>
            </a:extLst>
          </a:blip>
          <a:srcRect b="16817"/>
          <a:stretch/>
        </p:blipFill>
        <p:spPr>
          <a:xfrm rot="383001">
            <a:off x="5437282" y="1748700"/>
            <a:ext cx="6367806" cy="4612270"/>
          </a:xfrm>
          <a:prstGeom prst="rect">
            <a:avLst/>
          </a:prstGeom>
          <a:ln>
            <a:solidFill>
              <a:schemeClr val="tx1"/>
            </a:solidFill>
          </a:ln>
        </p:spPr>
      </p:pic>
      <p:cxnSp>
        <p:nvCxnSpPr>
          <p:cNvPr id="20" name="Rechte verbindingslijn met pijl 19"/>
          <p:cNvCxnSpPr/>
          <p:nvPr/>
        </p:nvCxnSpPr>
        <p:spPr>
          <a:xfrm flipH="1" flipV="1">
            <a:off x="2043395" y="4567812"/>
            <a:ext cx="1338303" cy="20455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6" name="Rechte verbindingslijn met pijl 25"/>
          <p:cNvCxnSpPr/>
          <p:nvPr/>
        </p:nvCxnSpPr>
        <p:spPr>
          <a:xfrm flipV="1">
            <a:off x="7334770" y="2921473"/>
            <a:ext cx="458908" cy="371475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7" name="Rechthoek 26"/>
          <p:cNvSpPr/>
          <p:nvPr/>
        </p:nvSpPr>
        <p:spPr>
          <a:xfrm rot="21349524">
            <a:off x="1675640" y="1468832"/>
            <a:ext cx="1108710"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vb01</a:t>
            </a:r>
            <a:endParaRPr lang="nl-BE" dirty="0">
              <a:latin typeface="Code New Roman" panose="020B0609020204030204" pitchFamily="49" charset="0"/>
              <a:cs typeface="Code New Roman" panose="020B0609020204030204" pitchFamily="49" charset="0"/>
            </a:endParaRPr>
          </a:p>
        </p:txBody>
      </p:sp>
      <p:sp>
        <p:nvSpPr>
          <p:cNvPr id="29" name="Rechthoek 28"/>
          <p:cNvSpPr/>
          <p:nvPr/>
        </p:nvSpPr>
        <p:spPr>
          <a:xfrm rot="435117">
            <a:off x="10338190" y="1722841"/>
            <a:ext cx="1108710"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vb02</a:t>
            </a:r>
            <a:endParaRPr lang="nl-BE" dirty="0">
              <a:latin typeface="Code New Roman" panose="020B0609020204030204" pitchFamily="49" charset="0"/>
              <a:cs typeface="Code New Roman" panose="020B0609020204030204" pitchFamily="49" charset="0"/>
            </a:endParaRPr>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4768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2" name="Tekstvak 21"/>
          <p:cNvSpPr txBox="1"/>
          <p:nvPr/>
        </p:nvSpPr>
        <p:spPr>
          <a:xfrm>
            <a:off x="1463039" y="1478037"/>
            <a:ext cx="10578707" cy="584775"/>
          </a:xfrm>
          <a:prstGeom prst="rect">
            <a:avLst/>
          </a:prstGeom>
          <a:noFill/>
        </p:spPr>
        <p:txBody>
          <a:bodyPr wrap="square" rtlCol="0">
            <a:spAutoFit/>
          </a:bodyPr>
          <a:lstStyle/>
          <a:p>
            <a:r>
              <a:rPr lang="nl-BE" sz="3200" dirty="0" smtClean="0"/>
              <a:t>Let op voldoende contrast tussen tekst en afbeelding!</a:t>
            </a:r>
            <a:endParaRPr lang="nl-BE" sz="3200" dirty="0">
              <a:solidFill>
                <a:schemeClr val="accent6"/>
              </a:solidFill>
            </a:endParaRPr>
          </a:p>
        </p:txBody>
      </p:sp>
      <p:pic>
        <p:nvPicPr>
          <p:cNvPr id="3" name="Afbeelding 2"/>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143250" y="2247478"/>
            <a:ext cx="6638923" cy="4428716"/>
          </a:xfrm>
          <a:prstGeom prst="rect">
            <a:avLst/>
          </a:prstGeom>
          <a:ln>
            <a:solidFill>
              <a:schemeClr val="tx1"/>
            </a:solidFill>
          </a:ln>
        </p:spPr>
      </p:pic>
      <p:sp>
        <p:nvSpPr>
          <p:cNvPr id="12" name="Tekstvak 11"/>
          <p:cNvSpPr txBox="1"/>
          <p:nvPr/>
        </p:nvSpPr>
        <p:spPr>
          <a:xfrm>
            <a:off x="3143250" y="2354580"/>
            <a:ext cx="6638923" cy="4154984"/>
          </a:xfrm>
          <a:prstGeom prst="rect">
            <a:avLst/>
          </a:prstGeom>
          <a:noFill/>
        </p:spPr>
        <p:txBody>
          <a:bodyPr wrap="square" rtlCol="0">
            <a:spAutoFit/>
          </a:bodyPr>
          <a:lstStyle/>
          <a:p>
            <a:r>
              <a:rPr lang="nl-BE" sz="2400">
                <a:solidFill>
                  <a:schemeClr val="bg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nl-BE" sz="2400" dirty="0">
              <a:solidFill>
                <a:schemeClr val="bg1"/>
              </a:solidFill>
            </a:endParaRPr>
          </a:p>
        </p:txBody>
      </p:sp>
      <p:sp>
        <p:nvSpPr>
          <p:cNvPr id="14" name="Vermenigvuldigen 13"/>
          <p:cNvSpPr/>
          <p:nvPr/>
        </p:nvSpPr>
        <p:spPr>
          <a:xfrm>
            <a:off x="1719261" y="1843195"/>
            <a:ext cx="9486900" cy="5284892"/>
          </a:xfrm>
          <a:prstGeom prst="mathMultiply">
            <a:avLst>
              <a:gd name="adj1" fmla="val 13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13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2" name="Tekstvak 21"/>
          <p:cNvSpPr txBox="1"/>
          <p:nvPr/>
        </p:nvSpPr>
        <p:spPr>
          <a:xfrm>
            <a:off x="1463039" y="1478037"/>
            <a:ext cx="10578707" cy="584775"/>
          </a:xfrm>
          <a:prstGeom prst="rect">
            <a:avLst/>
          </a:prstGeom>
          <a:noFill/>
        </p:spPr>
        <p:txBody>
          <a:bodyPr wrap="square" rtlCol="0">
            <a:spAutoFit/>
          </a:bodyPr>
          <a:lstStyle/>
          <a:p>
            <a:r>
              <a:rPr lang="nl-BE" sz="3200" dirty="0" smtClean="0"/>
              <a:t>Let op voldoende contrast tussen tekst en afbeelding!</a:t>
            </a:r>
            <a:endParaRPr lang="nl-BE" sz="3200" dirty="0">
              <a:solidFill>
                <a:schemeClr val="accent6"/>
              </a:solidFill>
            </a:endParaRPr>
          </a:p>
        </p:txBody>
      </p:sp>
      <p:pic>
        <p:nvPicPr>
          <p:cNvPr id="3" name="Afbeelding 2"/>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143250" y="2247478"/>
            <a:ext cx="6638923" cy="4428716"/>
          </a:xfrm>
          <a:prstGeom prst="rect">
            <a:avLst/>
          </a:prstGeom>
          <a:ln>
            <a:solidFill>
              <a:schemeClr val="tx1"/>
            </a:solidFill>
          </a:ln>
        </p:spPr>
      </p:pic>
      <p:sp>
        <p:nvSpPr>
          <p:cNvPr id="12" name="Tekstvak 11"/>
          <p:cNvSpPr txBox="1"/>
          <p:nvPr/>
        </p:nvSpPr>
        <p:spPr>
          <a:xfrm>
            <a:off x="3143250" y="2354580"/>
            <a:ext cx="6638923" cy="4154984"/>
          </a:xfrm>
          <a:prstGeom prst="rect">
            <a:avLst/>
          </a:prstGeom>
          <a:noFill/>
        </p:spPr>
        <p:txBody>
          <a:bodyPr wrap="square" rtlCol="0">
            <a:spAutoFit/>
          </a:bodyPr>
          <a:lstStyle/>
          <a:p>
            <a:r>
              <a:rPr lang="nl-BE" sz="2400" dirty="0" err="1">
                <a:solidFill>
                  <a:srgbClr val="002060"/>
                </a:solidFill>
              </a:rPr>
              <a:t>Lorem</a:t>
            </a:r>
            <a:r>
              <a:rPr lang="nl-BE" sz="2400" dirty="0">
                <a:solidFill>
                  <a:srgbClr val="002060"/>
                </a:solidFill>
              </a:rPr>
              <a:t> </a:t>
            </a:r>
            <a:r>
              <a:rPr lang="nl-BE" sz="2400" dirty="0" err="1">
                <a:solidFill>
                  <a:srgbClr val="002060"/>
                </a:solidFill>
              </a:rPr>
              <a:t>ipsum</a:t>
            </a:r>
            <a:r>
              <a:rPr lang="nl-BE" sz="2400" dirty="0">
                <a:solidFill>
                  <a:srgbClr val="002060"/>
                </a:solidFill>
              </a:rPr>
              <a:t> </a:t>
            </a:r>
            <a:r>
              <a:rPr lang="nl-BE" sz="2400" dirty="0" err="1">
                <a:solidFill>
                  <a:srgbClr val="002060"/>
                </a:solidFill>
              </a:rPr>
              <a:t>dolor</a:t>
            </a:r>
            <a:r>
              <a:rPr lang="nl-BE" sz="2400" dirty="0">
                <a:solidFill>
                  <a:srgbClr val="002060"/>
                </a:solidFill>
              </a:rPr>
              <a:t> </a:t>
            </a:r>
            <a:r>
              <a:rPr lang="nl-BE" sz="2400" dirty="0" err="1">
                <a:solidFill>
                  <a:srgbClr val="002060"/>
                </a:solidFill>
              </a:rPr>
              <a:t>sit</a:t>
            </a:r>
            <a:r>
              <a:rPr lang="nl-BE" sz="2400" dirty="0">
                <a:solidFill>
                  <a:srgbClr val="002060"/>
                </a:solidFill>
              </a:rPr>
              <a:t> </a:t>
            </a:r>
            <a:r>
              <a:rPr lang="nl-BE" sz="2400" dirty="0" err="1">
                <a:solidFill>
                  <a:srgbClr val="002060"/>
                </a:solidFill>
              </a:rPr>
              <a:t>amet</a:t>
            </a:r>
            <a:r>
              <a:rPr lang="nl-BE" sz="2400" dirty="0">
                <a:solidFill>
                  <a:srgbClr val="002060"/>
                </a:solidFill>
              </a:rPr>
              <a:t>, </a:t>
            </a:r>
            <a:r>
              <a:rPr lang="nl-BE" sz="2400" dirty="0" err="1">
                <a:solidFill>
                  <a:srgbClr val="002060"/>
                </a:solidFill>
              </a:rPr>
              <a:t>consectetur</a:t>
            </a:r>
            <a:r>
              <a:rPr lang="nl-BE" sz="2400" dirty="0">
                <a:solidFill>
                  <a:srgbClr val="002060"/>
                </a:solidFill>
              </a:rPr>
              <a:t> </a:t>
            </a:r>
            <a:r>
              <a:rPr lang="nl-BE" sz="2400" dirty="0" err="1">
                <a:solidFill>
                  <a:srgbClr val="002060"/>
                </a:solidFill>
              </a:rPr>
              <a:t>adipiscing</a:t>
            </a:r>
            <a:r>
              <a:rPr lang="nl-BE" sz="2400" dirty="0">
                <a:solidFill>
                  <a:srgbClr val="002060"/>
                </a:solidFill>
              </a:rPr>
              <a:t> </a:t>
            </a:r>
            <a:r>
              <a:rPr lang="nl-BE" sz="2400" dirty="0" err="1">
                <a:solidFill>
                  <a:srgbClr val="002060"/>
                </a:solidFill>
              </a:rPr>
              <a:t>elit</a:t>
            </a:r>
            <a:r>
              <a:rPr lang="nl-BE" sz="2400" dirty="0">
                <a:solidFill>
                  <a:srgbClr val="002060"/>
                </a:solidFill>
              </a:rPr>
              <a:t>, </a:t>
            </a:r>
            <a:r>
              <a:rPr lang="nl-BE" sz="2400" dirty="0" err="1">
                <a:solidFill>
                  <a:srgbClr val="002060"/>
                </a:solidFill>
              </a:rPr>
              <a:t>sed</a:t>
            </a:r>
            <a:r>
              <a:rPr lang="nl-BE" sz="2400" dirty="0">
                <a:solidFill>
                  <a:srgbClr val="002060"/>
                </a:solidFill>
              </a:rPr>
              <a:t> do </a:t>
            </a:r>
            <a:r>
              <a:rPr lang="nl-BE" sz="2400" dirty="0" err="1">
                <a:solidFill>
                  <a:srgbClr val="002060"/>
                </a:solidFill>
              </a:rPr>
              <a:t>eiusmod</a:t>
            </a:r>
            <a:r>
              <a:rPr lang="nl-BE" sz="2400" dirty="0">
                <a:solidFill>
                  <a:srgbClr val="002060"/>
                </a:solidFill>
              </a:rPr>
              <a:t> </a:t>
            </a:r>
            <a:r>
              <a:rPr lang="nl-BE" sz="2400" dirty="0" err="1">
                <a:solidFill>
                  <a:srgbClr val="002060"/>
                </a:solidFill>
              </a:rPr>
              <a:t>tempor</a:t>
            </a:r>
            <a:r>
              <a:rPr lang="nl-BE" sz="2400" dirty="0">
                <a:solidFill>
                  <a:srgbClr val="002060"/>
                </a:solidFill>
              </a:rPr>
              <a:t> </a:t>
            </a:r>
            <a:r>
              <a:rPr lang="nl-BE" sz="2400" dirty="0" err="1">
                <a:solidFill>
                  <a:srgbClr val="002060"/>
                </a:solidFill>
              </a:rPr>
              <a:t>incididunt</a:t>
            </a:r>
            <a:r>
              <a:rPr lang="nl-BE" sz="2400" dirty="0">
                <a:solidFill>
                  <a:srgbClr val="002060"/>
                </a:solidFill>
              </a:rPr>
              <a:t> ut </a:t>
            </a:r>
            <a:r>
              <a:rPr lang="nl-BE" sz="2400" dirty="0" err="1">
                <a:solidFill>
                  <a:srgbClr val="002060"/>
                </a:solidFill>
              </a:rPr>
              <a:t>labore</a:t>
            </a:r>
            <a:r>
              <a:rPr lang="nl-BE" sz="2400" dirty="0">
                <a:solidFill>
                  <a:srgbClr val="002060"/>
                </a:solidFill>
              </a:rPr>
              <a:t> et </a:t>
            </a:r>
            <a:r>
              <a:rPr lang="nl-BE" sz="2400" dirty="0" err="1">
                <a:solidFill>
                  <a:srgbClr val="002060"/>
                </a:solidFill>
              </a:rPr>
              <a:t>dolore</a:t>
            </a:r>
            <a:r>
              <a:rPr lang="nl-BE" sz="2400" dirty="0">
                <a:solidFill>
                  <a:srgbClr val="002060"/>
                </a:solidFill>
              </a:rPr>
              <a:t> magna </a:t>
            </a:r>
            <a:r>
              <a:rPr lang="nl-BE" sz="2400" dirty="0" err="1">
                <a:solidFill>
                  <a:srgbClr val="002060"/>
                </a:solidFill>
              </a:rPr>
              <a:t>aliqua</a:t>
            </a:r>
            <a:r>
              <a:rPr lang="nl-BE" sz="2400" dirty="0">
                <a:solidFill>
                  <a:srgbClr val="002060"/>
                </a:solidFill>
              </a:rPr>
              <a:t>. Ut </a:t>
            </a:r>
            <a:r>
              <a:rPr lang="nl-BE" sz="2400" dirty="0" err="1">
                <a:solidFill>
                  <a:srgbClr val="002060"/>
                </a:solidFill>
              </a:rPr>
              <a:t>enim</a:t>
            </a:r>
            <a:r>
              <a:rPr lang="nl-BE" sz="2400" dirty="0">
                <a:solidFill>
                  <a:srgbClr val="002060"/>
                </a:solidFill>
              </a:rPr>
              <a:t> ad </a:t>
            </a:r>
            <a:r>
              <a:rPr lang="nl-BE" sz="2400" dirty="0" err="1">
                <a:solidFill>
                  <a:srgbClr val="002060"/>
                </a:solidFill>
              </a:rPr>
              <a:t>minim</a:t>
            </a:r>
            <a:r>
              <a:rPr lang="nl-BE" sz="2400" dirty="0">
                <a:solidFill>
                  <a:srgbClr val="002060"/>
                </a:solidFill>
              </a:rPr>
              <a:t> </a:t>
            </a:r>
            <a:r>
              <a:rPr lang="nl-BE" sz="2400" dirty="0" err="1">
                <a:solidFill>
                  <a:srgbClr val="002060"/>
                </a:solidFill>
              </a:rPr>
              <a:t>veniam</a:t>
            </a:r>
            <a:r>
              <a:rPr lang="nl-BE" sz="2400" dirty="0">
                <a:solidFill>
                  <a:srgbClr val="002060"/>
                </a:solidFill>
              </a:rPr>
              <a:t>, </a:t>
            </a:r>
            <a:r>
              <a:rPr lang="nl-BE" sz="2400" dirty="0" err="1">
                <a:solidFill>
                  <a:srgbClr val="002060"/>
                </a:solidFill>
              </a:rPr>
              <a:t>quis</a:t>
            </a:r>
            <a:r>
              <a:rPr lang="nl-BE" sz="2400" dirty="0">
                <a:solidFill>
                  <a:srgbClr val="002060"/>
                </a:solidFill>
              </a:rPr>
              <a:t> </a:t>
            </a:r>
            <a:r>
              <a:rPr lang="nl-BE" sz="2400" dirty="0" err="1">
                <a:solidFill>
                  <a:srgbClr val="002060"/>
                </a:solidFill>
              </a:rPr>
              <a:t>nostrud</a:t>
            </a:r>
            <a:r>
              <a:rPr lang="nl-BE" sz="2400" dirty="0">
                <a:solidFill>
                  <a:srgbClr val="002060"/>
                </a:solidFill>
              </a:rPr>
              <a:t> </a:t>
            </a:r>
            <a:r>
              <a:rPr lang="nl-BE" sz="2400" dirty="0" err="1">
                <a:solidFill>
                  <a:srgbClr val="002060"/>
                </a:solidFill>
              </a:rPr>
              <a:t>exercitation</a:t>
            </a:r>
            <a:r>
              <a:rPr lang="nl-BE" sz="2400" dirty="0">
                <a:solidFill>
                  <a:srgbClr val="002060"/>
                </a:solidFill>
              </a:rPr>
              <a:t> </a:t>
            </a:r>
            <a:r>
              <a:rPr lang="nl-BE" sz="2400" dirty="0" err="1">
                <a:solidFill>
                  <a:srgbClr val="002060"/>
                </a:solidFill>
              </a:rPr>
              <a:t>ullamco</a:t>
            </a:r>
            <a:r>
              <a:rPr lang="nl-BE" sz="2400" dirty="0">
                <a:solidFill>
                  <a:srgbClr val="002060"/>
                </a:solidFill>
              </a:rPr>
              <a:t> </a:t>
            </a:r>
            <a:r>
              <a:rPr lang="nl-BE" sz="2400" dirty="0" err="1">
                <a:solidFill>
                  <a:srgbClr val="002060"/>
                </a:solidFill>
              </a:rPr>
              <a:t>laboris</a:t>
            </a:r>
            <a:r>
              <a:rPr lang="nl-BE" sz="2400" dirty="0">
                <a:solidFill>
                  <a:srgbClr val="002060"/>
                </a:solidFill>
              </a:rPr>
              <a:t> </a:t>
            </a:r>
            <a:r>
              <a:rPr lang="nl-BE" sz="2400" dirty="0" err="1">
                <a:solidFill>
                  <a:srgbClr val="002060"/>
                </a:solidFill>
              </a:rPr>
              <a:t>nisi</a:t>
            </a:r>
            <a:r>
              <a:rPr lang="nl-BE" sz="2400" dirty="0">
                <a:solidFill>
                  <a:srgbClr val="002060"/>
                </a:solidFill>
              </a:rPr>
              <a:t> ut </a:t>
            </a:r>
            <a:r>
              <a:rPr lang="nl-BE" sz="2400" dirty="0" err="1">
                <a:solidFill>
                  <a:srgbClr val="002060"/>
                </a:solidFill>
              </a:rPr>
              <a:t>aliquip</a:t>
            </a:r>
            <a:r>
              <a:rPr lang="nl-BE" sz="2400" dirty="0">
                <a:solidFill>
                  <a:srgbClr val="002060"/>
                </a:solidFill>
              </a:rPr>
              <a:t> ex </a:t>
            </a:r>
            <a:r>
              <a:rPr lang="nl-BE" sz="2400" dirty="0" err="1">
                <a:solidFill>
                  <a:srgbClr val="002060"/>
                </a:solidFill>
              </a:rPr>
              <a:t>ea</a:t>
            </a:r>
            <a:r>
              <a:rPr lang="nl-BE" sz="2400" dirty="0">
                <a:solidFill>
                  <a:srgbClr val="002060"/>
                </a:solidFill>
              </a:rPr>
              <a:t> commodo </a:t>
            </a:r>
            <a:r>
              <a:rPr lang="nl-BE" sz="2400" dirty="0" err="1">
                <a:solidFill>
                  <a:srgbClr val="002060"/>
                </a:solidFill>
              </a:rPr>
              <a:t>consequat</a:t>
            </a:r>
            <a:r>
              <a:rPr lang="nl-BE" sz="2400" dirty="0">
                <a:solidFill>
                  <a:srgbClr val="002060"/>
                </a:solidFill>
              </a:rPr>
              <a:t>. Duis </a:t>
            </a:r>
            <a:r>
              <a:rPr lang="nl-BE" sz="2400" dirty="0" err="1">
                <a:solidFill>
                  <a:srgbClr val="002060"/>
                </a:solidFill>
              </a:rPr>
              <a:t>aute</a:t>
            </a:r>
            <a:r>
              <a:rPr lang="nl-BE" sz="2400" dirty="0">
                <a:solidFill>
                  <a:srgbClr val="002060"/>
                </a:solidFill>
              </a:rPr>
              <a:t> </a:t>
            </a:r>
            <a:r>
              <a:rPr lang="nl-BE" sz="2400" dirty="0" err="1">
                <a:solidFill>
                  <a:srgbClr val="002060"/>
                </a:solidFill>
              </a:rPr>
              <a:t>irure</a:t>
            </a:r>
            <a:r>
              <a:rPr lang="nl-BE" sz="2400" dirty="0">
                <a:solidFill>
                  <a:srgbClr val="002060"/>
                </a:solidFill>
              </a:rPr>
              <a:t> </a:t>
            </a:r>
            <a:r>
              <a:rPr lang="nl-BE" sz="2400" dirty="0" err="1">
                <a:solidFill>
                  <a:srgbClr val="002060"/>
                </a:solidFill>
              </a:rPr>
              <a:t>dolor</a:t>
            </a:r>
            <a:r>
              <a:rPr lang="nl-BE" sz="2400" dirty="0">
                <a:solidFill>
                  <a:srgbClr val="002060"/>
                </a:solidFill>
              </a:rPr>
              <a:t> in </a:t>
            </a:r>
            <a:r>
              <a:rPr lang="nl-BE" sz="2400" dirty="0" err="1">
                <a:solidFill>
                  <a:srgbClr val="002060"/>
                </a:solidFill>
              </a:rPr>
              <a:t>reprehenderit</a:t>
            </a:r>
            <a:r>
              <a:rPr lang="nl-BE" sz="2400" dirty="0">
                <a:solidFill>
                  <a:srgbClr val="002060"/>
                </a:solidFill>
              </a:rPr>
              <a:t> in </a:t>
            </a:r>
            <a:r>
              <a:rPr lang="nl-BE" sz="2400" dirty="0" err="1">
                <a:solidFill>
                  <a:srgbClr val="002060"/>
                </a:solidFill>
              </a:rPr>
              <a:t>voluptate</a:t>
            </a:r>
            <a:r>
              <a:rPr lang="nl-BE" sz="2400" dirty="0">
                <a:solidFill>
                  <a:srgbClr val="002060"/>
                </a:solidFill>
              </a:rPr>
              <a:t> </a:t>
            </a:r>
            <a:r>
              <a:rPr lang="nl-BE" sz="2400" dirty="0" err="1">
                <a:solidFill>
                  <a:srgbClr val="002060"/>
                </a:solidFill>
              </a:rPr>
              <a:t>velit</a:t>
            </a:r>
            <a:r>
              <a:rPr lang="nl-BE" sz="2400" dirty="0">
                <a:solidFill>
                  <a:srgbClr val="002060"/>
                </a:solidFill>
              </a:rPr>
              <a:t> </a:t>
            </a:r>
            <a:r>
              <a:rPr lang="nl-BE" sz="2400" dirty="0" err="1">
                <a:solidFill>
                  <a:srgbClr val="002060"/>
                </a:solidFill>
              </a:rPr>
              <a:t>esse</a:t>
            </a:r>
            <a:r>
              <a:rPr lang="nl-BE" sz="2400" dirty="0">
                <a:solidFill>
                  <a:srgbClr val="002060"/>
                </a:solidFill>
              </a:rPr>
              <a:t> </a:t>
            </a:r>
            <a:r>
              <a:rPr lang="nl-BE" sz="2400" dirty="0" err="1">
                <a:solidFill>
                  <a:srgbClr val="002060"/>
                </a:solidFill>
              </a:rPr>
              <a:t>cillum</a:t>
            </a:r>
            <a:r>
              <a:rPr lang="nl-BE" sz="2400" dirty="0">
                <a:solidFill>
                  <a:srgbClr val="002060"/>
                </a:solidFill>
              </a:rPr>
              <a:t> </a:t>
            </a:r>
            <a:r>
              <a:rPr lang="nl-BE" sz="2400" dirty="0" err="1">
                <a:solidFill>
                  <a:srgbClr val="002060"/>
                </a:solidFill>
              </a:rPr>
              <a:t>dolore</a:t>
            </a:r>
            <a:r>
              <a:rPr lang="nl-BE" sz="2400" dirty="0">
                <a:solidFill>
                  <a:srgbClr val="002060"/>
                </a:solidFill>
              </a:rPr>
              <a:t> </a:t>
            </a:r>
            <a:r>
              <a:rPr lang="nl-BE" sz="2400" dirty="0" err="1">
                <a:solidFill>
                  <a:srgbClr val="002060"/>
                </a:solidFill>
              </a:rPr>
              <a:t>eu</a:t>
            </a:r>
            <a:r>
              <a:rPr lang="nl-BE" sz="2400" dirty="0">
                <a:solidFill>
                  <a:srgbClr val="002060"/>
                </a:solidFill>
              </a:rPr>
              <a:t> </a:t>
            </a:r>
            <a:r>
              <a:rPr lang="nl-BE" sz="2400" dirty="0" err="1">
                <a:solidFill>
                  <a:srgbClr val="002060"/>
                </a:solidFill>
              </a:rPr>
              <a:t>fugiat</a:t>
            </a:r>
            <a:r>
              <a:rPr lang="nl-BE" sz="2400" dirty="0">
                <a:solidFill>
                  <a:srgbClr val="002060"/>
                </a:solidFill>
              </a:rPr>
              <a:t> </a:t>
            </a:r>
            <a:r>
              <a:rPr lang="nl-BE" sz="2400" dirty="0" err="1">
                <a:solidFill>
                  <a:srgbClr val="002060"/>
                </a:solidFill>
              </a:rPr>
              <a:t>nulla</a:t>
            </a:r>
            <a:r>
              <a:rPr lang="nl-BE" sz="2400" dirty="0">
                <a:solidFill>
                  <a:srgbClr val="002060"/>
                </a:solidFill>
              </a:rPr>
              <a:t> </a:t>
            </a:r>
            <a:r>
              <a:rPr lang="nl-BE" sz="2400" dirty="0" err="1">
                <a:solidFill>
                  <a:srgbClr val="002060"/>
                </a:solidFill>
              </a:rPr>
              <a:t>pariatur</a:t>
            </a:r>
            <a:r>
              <a:rPr lang="nl-BE" sz="2400" dirty="0">
                <a:solidFill>
                  <a:srgbClr val="002060"/>
                </a:solidFill>
              </a:rPr>
              <a:t>. </a:t>
            </a:r>
            <a:r>
              <a:rPr lang="nl-BE" sz="2400" dirty="0" err="1">
                <a:solidFill>
                  <a:srgbClr val="002060"/>
                </a:solidFill>
              </a:rPr>
              <a:t>Excepteur</a:t>
            </a:r>
            <a:r>
              <a:rPr lang="nl-BE" sz="2400" dirty="0">
                <a:solidFill>
                  <a:srgbClr val="002060"/>
                </a:solidFill>
              </a:rPr>
              <a:t> sint </a:t>
            </a:r>
            <a:r>
              <a:rPr lang="nl-BE" sz="2400" dirty="0" err="1">
                <a:solidFill>
                  <a:srgbClr val="002060"/>
                </a:solidFill>
              </a:rPr>
              <a:t>occaecat</a:t>
            </a:r>
            <a:r>
              <a:rPr lang="nl-BE" sz="2400" dirty="0">
                <a:solidFill>
                  <a:srgbClr val="002060"/>
                </a:solidFill>
              </a:rPr>
              <a:t> </a:t>
            </a:r>
            <a:r>
              <a:rPr lang="nl-BE" sz="2400" dirty="0" err="1">
                <a:solidFill>
                  <a:srgbClr val="002060"/>
                </a:solidFill>
              </a:rPr>
              <a:t>cupidatat</a:t>
            </a:r>
            <a:r>
              <a:rPr lang="nl-BE" sz="2400" dirty="0">
                <a:solidFill>
                  <a:srgbClr val="002060"/>
                </a:solidFill>
              </a:rPr>
              <a:t> non </a:t>
            </a:r>
            <a:r>
              <a:rPr lang="nl-BE" sz="2400" dirty="0" err="1">
                <a:solidFill>
                  <a:srgbClr val="002060"/>
                </a:solidFill>
              </a:rPr>
              <a:t>proident</a:t>
            </a:r>
            <a:r>
              <a:rPr lang="nl-BE" sz="2400" dirty="0">
                <a:solidFill>
                  <a:srgbClr val="002060"/>
                </a:solidFill>
              </a:rPr>
              <a:t>, </a:t>
            </a:r>
            <a:r>
              <a:rPr lang="nl-BE" sz="2400" dirty="0" err="1">
                <a:solidFill>
                  <a:srgbClr val="002060"/>
                </a:solidFill>
              </a:rPr>
              <a:t>sunt</a:t>
            </a:r>
            <a:r>
              <a:rPr lang="nl-BE" sz="2400" dirty="0">
                <a:solidFill>
                  <a:srgbClr val="002060"/>
                </a:solidFill>
              </a:rPr>
              <a:t> in culpa </a:t>
            </a:r>
            <a:r>
              <a:rPr lang="nl-BE" sz="2400" dirty="0" err="1">
                <a:solidFill>
                  <a:srgbClr val="002060"/>
                </a:solidFill>
              </a:rPr>
              <a:t>qui</a:t>
            </a:r>
            <a:r>
              <a:rPr lang="nl-BE" sz="2400" dirty="0">
                <a:solidFill>
                  <a:srgbClr val="002060"/>
                </a:solidFill>
              </a:rPr>
              <a:t> officia </a:t>
            </a:r>
            <a:r>
              <a:rPr lang="nl-BE" sz="2400" dirty="0" err="1">
                <a:solidFill>
                  <a:srgbClr val="002060"/>
                </a:solidFill>
              </a:rPr>
              <a:t>deserunt</a:t>
            </a:r>
            <a:r>
              <a:rPr lang="nl-BE" sz="2400" dirty="0">
                <a:solidFill>
                  <a:srgbClr val="002060"/>
                </a:solidFill>
              </a:rPr>
              <a:t> </a:t>
            </a:r>
            <a:r>
              <a:rPr lang="nl-BE" sz="2400" dirty="0" err="1">
                <a:solidFill>
                  <a:srgbClr val="002060"/>
                </a:solidFill>
              </a:rPr>
              <a:t>mollit</a:t>
            </a:r>
            <a:r>
              <a:rPr lang="nl-BE" sz="2400" dirty="0">
                <a:solidFill>
                  <a:srgbClr val="002060"/>
                </a:solidFill>
              </a:rPr>
              <a:t> </a:t>
            </a:r>
            <a:r>
              <a:rPr lang="nl-BE" sz="2400" dirty="0" err="1">
                <a:solidFill>
                  <a:srgbClr val="002060"/>
                </a:solidFill>
              </a:rPr>
              <a:t>anim</a:t>
            </a:r>
            <a:r>
              <a:rPr lang="nl-BE" sz="2400" dirty="0">
                <a:solidFill>
                  <a:srgbClr val="002060"/>
                </a:solidFill>
              </a:rPr>
              <a:t> </a:t>
            </a:r>
            <a:r>
              <a:rPr lang="nl-BE" sz="2400" dirty="0" err="1">
                <a:solidFill>
                  <a:srgbClr val="002060"/>
                </a:solidFill>
              </a:rPr>
              <a:t>id</a:t>
            </a:r>
            <a:r>
              <a:rPr lang="nl-BE" sz="2400" dirty="0">
                <a:solidFill>
                  <a:srgbClr val="002060"/>
                </a:solidFill>
              </a:rPr>
              <a:t> </a:t>
            </a:r>
            <a:r>
              <a:rPr lang="nl-BE" sz="2400" dirty="0" err="1">
                <a:solidFill>
                  <a:srgbClr val="002060"/>
                </a:solidFill>
              </a:rPr>
              <a:t>est</a:t>
            </a:r>
            <a:r>
              <a:rPr lang="nl-BE" sz="2400" dirty="0">
                <a:solidFill>
                  <a:srgbClr val="002060"/>
                </a:solidFill>
              </a:rPr>
              <a:t> </a:t>
            </a:r>
            <a:r>
              <a:rPr lang="nl-BE" sz="2400" dirty="0" err="1">
                <a:solidFill>
                  <a:srgbClr val="002060"/>
                </a:solidFill>
              </a:rPr>
              <a:t>laborum</a:t>
            </a:r>
            <a:r>
              <a:rPr lang="nl-BE" sz="2400" dirty="0">
                <a:solidFill>
                  <a:srgbClr val="002060"/>
                </a:solidFill>
              </a:rPr>
              <a:t>.</a:t>
            </a:r>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6482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18" name="Tekstvak 17"/>
          <p:cNvSpPr txBox="1"/>
          <p:nvPr/>
        </p:nvSpPr>
        <p:spPr>
          <a:xfrm>
            <a:off x="1556934" y="1664160"/>
            <a:ext cx="10484812" cy="48628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vb01</a:t>
            </a:r>
            <a:r>
              <a:rPr lang="nl-BE" sz="2800" dirty="0"/>
              <a:t>. Ga na hoe de afbeelding op de </a:t>
            </a:r>
            <a:r>
              <a:rPr lang="nl-BE" sz="2800" dirty="0" smtClean="0"/>
              <a:t>achtergrond </a:t>
            </a:r>
            <a:r>
              <a:rPr lang="nl-BE" sz="2800" dirty="0"/>
              <a:t>werd geplaatst.</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vb03</a:t>
            </a:r>
            <a:r>
              <a:rPr lang="nl-BE" sz="2800" dirty="0"/>
              <a:t>. Voeg nu </a:t>
            </a:r>
            <a:r>
              <a:rPr lang="nl-BE" sz="2800" dirty="0">
                <a:solidFill>
                  <a:schemeClr val="accent6"/>
                </a:solidFill>
                <a:latin typeface="Code New Roman" panose="020B0609020204030204" pitchFamily="49" charset="0"/>
                <a:cs typeface="Code New Roman" panose="020B0609020204030204" pitchFamily="49" charset="0"/>
              </a:rPr>
              <a:t>zonsondergang.jpg</a:t>
            </a:r>
            <a:r>
              <a:rPr lang="nl-BE" sz="2800" dirty="0"/>
              <a:t> toe als achtergrondafbeelding voor de hele pagina. Zorg ervoor dat de teksten goed leesbaar blijven.</a:t>
            </a:r>
          </a:p>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merkt bij het scrollen dat de achtergrondafbeelding mee beweegt. Zoek op hoe je de achtergrondafbeelding kan vastzetten en pas dit toe.</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stijlpagina met de </a:t>
            </a:r>
            <a:r>
              <a:rPr lang="nl-BE" sz="2800" dirty="0" err="1"/>
              <a:t>validator</a:t>
            </a:r>
            <a:r>
              <a:rPr lang="nl-BE" sz="2800" dirty="0"/>
              <a:t> van W3C.</a:t>
            </a:r>
          </a:p>
        </p:txBody>
      </p:sp>
      <p:sp>
        <p:nvSpPr>
          <p:cNvPr id="14" name="Gelijkbenige driehoek 1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Gelijkbenige driehoek 1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380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19" name="Tekstvak 18"/>
          <p:cNvSpPr txBox="1"/>
          <p:nvPr/>
        </p:nvSpPr>
        <p:spPr>
          <a:xfrm>
            <a:off x="1463038" y="1681563"/>
            <a:ext cx="10578707" cy="830997"/>
          </a:xfrm>
          <a:prstGeom prst="rect">
            <a:avLst/>
          </a:prstGeom>
          <a:noFill/>
        </p:spPr>
        <p:txBody>
          <a:bodyPr wrap="square" rtlCol="0">
            <a:spAutoFit/>
          </a:bodyPr>
          <a:lstStyle/>
          <a:p>
            <a:r>
              <a:rPr lang="nl-BE" sz="2400" dirty="0"/>
              <a:t>Hoe kan de achtergrondafbeelding op de achtergrond worden vastgezet, zodat die niet mee beweegt tijdens het scrollen?</a:t>
            </a:r>
          </a:p>
        </p:txBody>
      </p:sp>
      <p:sp>
        <p:nvSpPr>
          <p:cNvPr id="20" name="Rechthoek 19"/>
          <p:cNvSpPr/>
          <p:nvPr/>
        </p:nvSpPr>
        <p:spPr>
          <a:xfrm>
            <a:off x="1463038" y="2590921"/>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1" name="Tekstvak 20"/>
          <p:cNvSpPr txBox="1"/>
          <p:nvPr/>
        </p:nvSpPr>
        <p:spPr>
          <a:xfrm>
            <a:off x="1463038" y="3942024"/>
            <a:ext cx="10578707" cy="830997"/>
          </a:xfrm>
          <a:prstGeom prst="rect">
            <a:avLst/>
          </a:prstGeom>
          <a:noFill/>
        </p:spPr>
        <p:txBody>
          <a:bodyPr wrap="square" rtlCol="0">
            <a:spAutoFit/>
          </a:bodyPr>
          <a:lstStyle/>
          <a:p>
            <a:r>
              <a:rPr lang="nl-BE" sz="2400" dirty="0"/>
              <a:t>Hoe zorg je ervoor dat de achtergrondafbeelding het hele beeldscherm vult?</a:t>
            </a:r>
          </a:p>
        </p:txBody>
      </p:sp>
      <p:sp>
        <p:nvSpPr>
          <p:cNvPr id="24" name="Rechthoek 23"/>
          <p:cNvSpPr/>
          <p:nvPr/>
        </p:nvSpPr>
        <p:spPr>
          <a:xfrm>
            <a:off x="1463038" y="4825264"/>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6190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3" name="Rechthoek 2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sp>
        <p:nvSpPr>
          <p:cNvPr id="27" name="Rechthoek 26"/>
          <p:cNvSpPr/>
          <p:nvPr/>
        </p:nvSpPr>
        <p:spPr>
          <a:xfrm>
            <a:off x="1778823" y="1797478"/>
            <a:ext cx="9890013"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Oplossing voor logge achtergrondafbeeldingen: tegels</a:t>
            </a:r>
            <a:endParaRPr lang="nl-BE" sz="2800" dirty="0"/>
          </a:p>
        </p:txBody>
      </p:sp>
      <p:sp>
        <p:nvSpPr>
          <p:cNvPr id="39" name="Gelijkbenige driehoek 3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Gelijkbenige driehoek 3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29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750"/>
                                        <p:tgtEl>
                                          <p:spTgt spid="3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750"/>
                                        <p:tgtEl>
                                          <p:spTgt spid="3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750"/>
                                        <p:tgtEl>
                                          <p:spTgt spid="38"/>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750"/>
                                        <p:tgtEl>
                                          <p:spTgt spid="3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750"/>
                                        <p:tgtEl>
                                          <p:spTgt spid="36"/>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750"/>
                                        <p:tgtEl>
                                          <p:spTgt spid="30"/>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50"/>
                                        <p:tgtEl>
                                          <p:spTgt spid="37"/>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9" name="Rechthoek 28"/>
          <p:cNvSpPr/>
          <p:nvPr/>
        </p:nvSpPr>
        <p:spPr>
          <a:xfrm>
            <a:off x="7014948" y="1821835"/>
            <a:ext cx="502679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Van het internet halen</a:t>
            </a:r>
            <a:endParaRPr lang="nl-BE" sz="2800" dirty="0"/>
          </a:p>
        </p:txBody>
      </p:sp>
      <p:pic>
        <p:nvPicPr>
          <p:cNvPr id="1026" name="Picture 2" descr="Afbeeldingsresultaat voor internet pi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2392" y="2389217"/>
            <a:ext cx="6071463" cy="5828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upload.wikimedia.org/wikipedia/commons/thumb/b/b0/Copyright.svg/170px-Copyright.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7057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18" name="Tekstvak 17"/>
          <p:cNvSpPr txBox="1"/>
          <p:nvPr/>
        </p:nvSpPr>
        <p:spPr>
          <a:xfrm>
            <a:off x="1556934" y="1664160"/>
            <a:ext cx="10484812" cy="37240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Open </a:t>
            </a:r>
            <a:r>
              <a:rPr lang="nl-BE" sz="3600" dirty="0"/>
              <a:t>het bestand </a:t>
            </a:r>
            <a:r>
              <a:rPr lang="nl-BE" sz="3600" dirty="0">
                <a:solidFill>
                  <a:schemeClr val="accent6"/>
                </a:solidFill>
                <a:latin typeface="Code New Roman" panose="020B0609020204030204" pitchFamily="49" charset="0"/>
                <a:cs typeface="Code New Roman" panose="020B0609020204030204" pitchFamily="49" charset="0"/>
              </a:rPr>
              <a:t>opmaak.css</a:t>
            </a:r>
            <a:r>
              <a:rPr lang="nl-BE" sz="3600" dirty="0"/>
              <a:t>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 Wijzig nu de achtergrondafbeelding naar </a:t>
            </a:r>
            <a:r>
              <a:rPr lang="nl-BE" sz="3600" dirty="0">
                <a:solidFill>
                  <a:schemeClr val="accent6"/>
                </a:solidFill>
                <a:latin typeface="Code New Roman" panose="020B0609020204030204" pitchFamily="49" charset="0"/>
                <a:cs typeface="Code New Roman" panose="020B0609020204030204" pitchFamily="49" charset="0"/>
              </a:rPr>
              <a:t>water.jpg</a:t>
            </a:r>
            <a:r>
              <a:rPr lang="nl-BE" sz="3600" dirty="0"/>
              <a:t>.</a:t>
            </a:r>
          </a:p>
          <a:p>
            <a:pPr marL="514350" indent="-514350">
              <a:spcBef>
                <a:spcPts val="1200"/>
              </a:spcBef>
              <a:buClr>
                <a:schemeClr val="accent6"/>
              </a:buClr>
              <a:buFont typeface="Wingdings 3" panose="05040102010807070707" pitchFamily="18" charset="2"/>
              <a:buChar char=""/>
            </a:pPr>
            <a:r>
              <a:rPr lang="nl-BE" sz="3600" dirty="0" smtClean="0"/>
              <a:t>Zoek </a:t>
            </a:r>
            <a:r>
              <a:rPr lang="nl-BE" sz="3600" dirty="0"/>
              <a:t>op hoe je de achtergrondafbeelding kan herhalen over de hele pagina en pas dit toe.</a:t>
            </a:r>
          </a:p>
          <a:p>
            <a:pPr marL="514350" indent="-514350">
              <a:spcBef>
                <a:spcPts val="1200"/>
              </a:spcBef>
              <a:buClr>
                <a:schemeClr val="accent6"/>
              </a:buClr>
              <a:buFont typeface="Wingdings 3" panose="05040102010807070707" pitchFamily="18" charset="2"/>
              <a:buChar char=""/>
            </a:pPr>
            <a:r>
              <a:rPr lang="nl-BE" sz="3600" dirty="0" smtClean="0"/>
              <a:t>Valideer </a:t>
            </a:r>
            <a:r>
              <a:rPr lang="nl-BE" sz="3600" dirty="0"/>
              <a:t>de stijlpagina met de </a:t>
            </a:r>
            <a:r>
              <a:rPr lang="nl-BE" sz="3600" dirty="0" err="1"/>
              <a:t>validator</a:t>
            </a:r>
            <a:r>
              <a:rPr lang="nl-BE" sz="3600" dirty="0"/>
              <a:t> van W3C.</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28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3.4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het bestand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solidFill>
                  <a:schemeClr val="tx1"/>
                </a:solidFill>
              </a:rPr>
              <a:t> in </a:t>
            </a:r>
            <a:r>
              <a:rPr lang="nl-BE" sz="2400" dirty="0">
                <a:solidFill>
                  <a:schemeClr val="accent6"/>
                </a:solidFill>
                <a:latin typeface="Code New Roman" panose="020B0609020204030204" pitchFamily="49" charset="0"/>
                <a:cs typeface="Code New Roman" panose="020B0609020204030204" pitchFamily="49" charset="0"/>
              </a:rPr>
              <a:t>vb03</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hoe je de achtergrond van de </a:t>
            </a:r>
            <a:r>
              <a:rPr lang="nl-BE" sz="2400" dirty="0">
                <a:solidFill>
                  <a:schemeClr val="accent6"/>
                </a:solidFill>
                <a:latin typeface="Code New Roman" panose="020B0609020204030204" pitchFamily="49" charset="0"/>
                <a:cs typeface="Code New Roman" panose="020B0609020204030204" pitchFamily="49" charset="0"/>
              </a:rPr>
              <a:t>&lt;</a:t>
            </a:r>
            <a:r>
              <a:rPr lang="nl-BE" sz="2400" dirty="0" err="1">
                <a:solidFill>
                  <a:schemeClr val="accent6"/>
                </a:solidFill>
                <a:latin typeface="Code New Roman" panose="020B0609020204030204" pitchFamily="49" charset="0"/>
                <a:cs typeface="Code New Roman" panose="020B0609020204030204" pitchFamily="49" charset="0"/>
              </a:rPr>
              <a:t>article</a:t>
            </a:r>
            <a:r>
              <a:rPr lang="nl-BE" sz="2400" dirty="0">
                <a:solidFill>
                  <a:schemeClr val="accent6"/>
                </a:solidFill>
                <a:latin typeface="Code New Roman" panose="020B0609020204030204" pitchFamily="49" charset="0"/>
                <a:cs typeface="Code New Roman" panose="020B0609020204030204" pitchFamily="49" charset="0"/>
              </a:rPr>
              <a:t>&gt;</a:t>
            </a:r>
            <a:r>
              <a:rPr lang="nl-BE" sz="2400" dirty="0">
                <a:solidFill>
                  <a:schemeClr val="tx1"/>
                </a:solidFill>
              </a:rPr>
              <a:t>-blokken een beetje transparant kan maken, zodat de achtergrondafbeelding er een beetje doorheen schijnt. Pas dat vervolgens toe.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hoe je een slagschaduw creëert om reliëf te suggereren. Pas dit toe op de vlaggen van de drie landen.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3.1</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Neem </a:t>
            </a:r>
            <a:r>
              <a:rPr lang="nl-BE" sz="2400" dirty="0">
                <a:solidFill>
                  <a:schemeClr val="tx1"/>
                </a:solidFill>
              </a:rPr>
              <a:t>met je smartphone een leuke foto van iedereen in je klas.</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Bewerk </a:t>
            </a:r>
            <a:r>
              <a:rPr lang="nl-BE" sz="2400" dirty="0">
                <a:solidFill>
                  <a:schemeClr val="tx1"/>
                </a:solidFill>
              </a:rPr>
              <a:t>de resolutie en het formaat van je foto’s in een </a:t>
            </a:r>
            <a:r>
              <a:rPr lang="nl-BE" sz="2400" dirty="0" smtClean="0">
                <a:solidFill>
                  <a:schemeClr val="tx1"/>
                </a:solidFill>
              </a:rPr>
              <a:t>beeldbewerkingsprogramma</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webpagina waarin je alle leerlingen van je klas met hun foto, hun naam en een kort stukje tekst voorstelt.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opmaak, die bij het onderwerp past.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Gebruik </a:t>
            </a:r>
            <a:r>
              <a:rPr lang="nl-BE" sz="2400" dirty="0">
                <a:solidFill>
                  <a:schemeClr val="tx1"/>
                </a:solidFill>
              </a:rPr>
              <a:t>een correcte taal.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3.2</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642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1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afbeeldingen van twee hedendaagse kunstwerken van twee </a:t>
            </a:r>
            <a:r>
              <a:rPr lang="nl-BE" sz="2000" dirty="0" smtClean="0">
                <a:solidFill>
                  <a:schemeClr val="tx1"/>
                </a:solidFill>
              </a:rPr>
              <a:t>verschillende </a:t>
            </a:r>
            <a:r>
              <a:rPr lang="nl-BE" sz="2000" dirty="0">
                <a:solidFill>
                  <a:schemeClr val="tx1"/>
                </a:solidFill>
              </a:rPr>
              <a:t>kunstenaars.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Zet </a:t>
            </a:r>
            <a:r>
              <a:rPr lang="nl-BE" sz="2000" dirty="0">
                <a:solidFill>
                  <a:schemeClr val="tx1"/>
                </a:solidFill>
              </a:rPr>
              <a:t>iedere afbeelding in een aparte pagina. Zorg voor een aantrekkelijk en consistent geheel door dezelfde paginastructuur en stijlpagina te </a:t>
            </a:r>
            <a:r>
              <a:rPr lang="nl-BE" sz="2000" dirty="0" smtClean="0">
                <a:solidFill>
                  <a:schemeClr val="tx1"/>
                </a:solidFill>
              </a:rPr>
              <a:t>gebruiken</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Verwerk </a:t>
            </a:r>
            <a:r>
              <a:rPr lang="nl-BE" sz="2000" dirty="0">
                <a:solidFill>
                  <a:schemeClr val="tx1"/>
                </a:solidFill>
              </a:rPr>
              <a:t>in elke pagina de volgende gegevens:</a:t>
            </a:r>
          </a:p>
          <a:p>
            <a:pPr marL="1257300" lvl="2" indent="-342900">
              <a:spcBef>
                <a:spcPts val="1200"/>
              </a:spcBef>
              <a:buClr>
                <a:schemeClr val="accent6"/>
              </a:buClr>
              <a:buFont typeface="Wingdings" panose="05000000000000000000" pitchFamily="2" charset="2"/>
              <a:buChar char="§"/>
            </a:pPr>
            <a:r>
              <a:rPr lang="nl-BE" sz="2000" dirty="0" smtClean="0">
                <a:solidFill>
                  <a:schemeClr val="tx1"/>
                </a:solidFill>
              </a:rPr>
              <a:t>Informatie </a:t>
            </a:r>
            <a:r>
              <a:rPr lang="nl-BE" sz="2000" dirty="0">
                <a:solidFill>
                  <a:schemeClr val="tx1"/>
                </a:solidFill>
              </a:rPr>
              <a:t>over de kunstenaar</a:t>
            </a:r>
          </a:p>
          <a:p>
            <a:pPr marL="1257300" lvl="2" indent="-342900">
              <a:buClr>
                <a:schemeClr val="accent6"/>
              </a:buClr>
              <a:buFont typeface="Wingdings" panose="05000000000000000000" pitchFamily="2" charset="2"/>
              <a:buChar char="§"/>
            </a:pPr>
            <a:r>
              <a:rPr lang="nl-BE" sz="2000" dirty="0" smtClean="0">
                <a:solidFill>
                  <a:schemeClr val="tx1"/>
                </a:solidFill>
              </a:rPr>
              <a:t>Technisch </a:t>
            </a:r>
            <a:r>
              <a:rPr lang="nl-BE" sz="2000" dirty="0">
                <a:solidFill>
                  <a:schemeClr val="tx1"/>
                </a:solidFill>
              </a:rPr>
              <a:t>(Hoe is het kunstwerk gemaakt? Met welke materialen, welke technieken, ...?)</a:t>
            </a:r>
          </a:p>
          <a:p>
            <a:pPr marL="1257300" lvl="2" indent="-342900">
              <a:buClr>
                <a:schemeClr val="accent6"/>
              </a:buClr>
              <a:buFont typeface="Wingdings" panose="05000000000000000000" pitchFamily="2" charset="2"/>
              <a:buChar char="§"/>
            </a:pPr>
            <a:r>
              <a:rPr lang="nl-BE" sz="2000" dirty="0" smtClean="0">
                <a:solidFill>
                  <a:schemeClr val="tx1"/>
                </a:solidFill>
              </a:rPr>
              <a:t>Inhoud</a:t>
            </a:r>
            <a:r>
              <a:rPr lang="nl-BE" sz="2000" dirty="0">
                <a:solidFill>
                  <a:schemeClr val="tx1"/>
                </a:solidFill>
              </a:rPr>
              <a:t>: wat wil de kunstenaar ermee uitdrukken?</a:t>
            </a:r>
          </a:p>
          <a:p>
            <a:pPr marL="1257300" lvl="2" indent="-342900">
              <a:buClr>
                <a:schemeClr val="accent6"/>
              </a:buClr>
              <a:buFont typeface="Wingdings" panose="05000000000000000000" pitchFamily="2" charset="2"/>
              <a:buChar char="§"/>
            </a:pPr>
            <a:r>
              <a:rPr lang="nl-BE" sz="2000" dirty="0" smtClean="0">
                <a:solidFill>
                  <a:schemeClr val="tx1"/>
                </a:solidFill>
              </a:rPr>
              <a:t>Jouw </a:t>
            </a:r>
            <a:r>
              <a:rPr lang="nl-BE" sz="2000" dirty="0">
                <a:solidFill>
                  <a:schemeClr val="tx1"/>
                </a:solidFill>
              </a:rPr>
              <a:t>mening: waarom spreekt het je wel of niet aan?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Gebruik </a:t>
            </a:r>
            <a:r>
              <a:rPr lang="nl-BE" sz="2000" dirty="0">
                <a:solidFill>
                  <a:schemeClr val="tx1"/>
                </a:solidFill>
              </a:rPr>
              <a:t>een correcte taal, aangepast aan de doelgroep.</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de web- en stijlpagina’s met de </a:t>
            </a:r>
            <a:r>
              <a:rPr lang="nl-BE" sz="2000" dirty="0" err="1">
                <a:solidFill>
                  <a:schemeClr val="tx1"/>
                </a:solidFill>
              </a:rPr>
              <a:t>validator</a:t>
            </a:r>
            <a:r>
              <a:rPr lang="nl-BE" sz="2000" dirty="0">
                <a:solidFill>
                  <a:schemeClr val="tx1"/>
                </a:solidFill>
              </a:rPr>
              <a:t> van W3C.</a:t>
            </a:r>
          </a:p>
          <a:p>
            <a:pPr lvl="0">
              <a:spcBef>
                <a:spcPts val="1200"/>
              </a:spcBef>
              <a:buClr>
                <a:schemeClr val="accent6"/>
              </a:buClr>
            </a:pPr>
            <a:endParaRPr lang="nl-BE" sz="2000" dirty="0">
              <a:solidFill>
                <a:schemeClr val="tx1"/>
              </a:solidFill>
            </a:endParaRPr>
          </a:p>
          <a:p>
            <a:pPr lvl="0">
              <a:spcBef>
                <a:spcPts val="1200"/>
              </a:spcBef>
              <a:buClr>
                <a:schemeClr val="accent6"/>
              </a:buClr>
            </a:pPr>
            <a:endParaRPr lang="nl-BE"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3.3</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347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2.4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oefening-3-4</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vijf </a:t>
            </a:r>
            <a:r>
              <a:rPr lang="nl-BE" sz="2400" dirty="0" err="1">
                <a:solidFill>
                  <a:schemeClr val="tx1"/>
                </a:solidFill>
              </a:rPr>
              <a:t>rechtenvrije</a:t>
            </a:r>
            <a:r>
              <a:rPr lang="nl-BE" sz="2400" dirty="0">
                <a:solidFill>
                  <a:schemeClr val="tx1"/>
                </a:solidFill>
              </a:rPr>
              <a:t> afbeeldingen die bij het onderwerp passen en voeg ze op een geschikte plaats in.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correcte tekstomloop rond de afbeeldingen.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3.4</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863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1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Open </a:t>
            </a:r>
            <a:r>
              <a:rPr lang="nl-BE" sz="2000" dirty="0">
                <a:solidFill>
                  <a:schemeClr val="tx1"/>
                </a:solidFill>
              </a:rPr>
              <a:t>oefening 2.5 uit het vorige hoofdstuk.</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Wijzig </a:t>
            </a:r>
            <a:r>
              <a:rPr lang="nl-BE" sz="2000" dirty="0">
                <a:solidFill>
                  <a:schemeClr val="tx1"/>
                </a:solidFill>
              </a:rPr>
              <a:t>de naam van de oefening naar </a:t>
            </a:r>
            <a:r>
              <a:rPr lang="nl-BE" sz="2000" dirty="0">
                <a:solidFill>
                  <a:schemeClr val="accent6"/>
                </a:solidFill>
                <a:latin typeface="Code New Roman" panose="020B0609020204030204" pitchFamily="49" charset="0"/>
                <a:cs typeface="Code New Roman" panose="020B0609020204030204" pitchFamily="49" charset="0"/>
              </a:rPr>
              <a:t>oefening-3-5</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op het internet afbeeldingen van de affiches van je 10 favoriete films.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de afmetingen van de afbeeldingen allemaal identiek met behulp van een beeldbewerkingsprogramma.</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van elke afbeelding ook een thumbnail. Zorg dat alle </a:t>
            </a:r>
            <a:r>
              <a:rPr lang="nl-BE" sz="2000" dirty="0" err="1">
                <a:solidFill>
                  <a:schemeClr val="tx1"/>
                </a:solidFill>
              </a:rPr>
              <a:t>thumbnails</a:t>
            </a:r>
            <a:r>
              <a:rPr lang="nl-BE" sz="2000" dirty="0">
                <a:solidFill>
                  <a:schemeClr val="tx1"/>
                </a:solidFill>
              </a:rPr>
              <a:t> even groot zijn.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Plaats </a:t>
            </a:r>
            <a:r>
              <a:rPr lang="nl-BE" sz="2000" dirty="0">
                <a:solidFill>
                  <a:schemeClr val="tx1"/>
                </a:solidFill>
              </a:rPr>
              <a:t>alle </a:t>
            </a:r>
            <a:r>
              <a:rPr lang="nl-BE" sz="2000" dirty="0" err="1">
                <a:solidFill>
                  <a:schemeClr val="tx1"/>
                </a:solidFill>
              </a:rPr>
              <a:t>thumbnails</a:t>
            </a:r>
            <a:r>
              <a:rPr lang="nl-BE" sz="2000" dirty="0">
                <a:solidFill>
                  <a:schemeClr val="tx1"/>
                </a:solidFill>
              </a:rPr>
              <a:t> van de affiches netjes naast elkaar op je pagina.</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uit hoe je, bij het klikken op een thumbnail, de grote versie van de affiche op het scherm toont.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de web- en stijlpagina’s met de </a:t>
            </a:r>
            <a:r>
              <a:rPr lang="nl-BE" sz="2000" dirty="0" err="1">
                <a:solidFill>
                  <a:schemeClr val="tx1"/>
                </a:solidFill>
              </a:rPr>
              <a:t>validator</a:t>
            </a:r>
            <a:r>
              <a:rPr lang="nl-BE" sz="2000" dirty="0">
                <a:solidFill>
                  <a:schemeClr val="tx1"/>
                </a:solidFill>
              </a:rPr>
              <a:t> van W3C.</a:t>
            </a:r>
          </a:p>
          <a:p>
            <a:pPr lvl="0">
              <a:spcBef>
                <a:spcPts val="1200"/>
              </a:spcBef>
              <a:buClr>
                <a:schemeClr val="accent6"/>
              </a:buClr>
            </a:pPr>
            <a:endParaRPr lang="nl-BE" sz="2000" dirty="0">
              <a:solidFill>
                <a:schemeClr val="tx1"/>
              </a:solidFill>
            </a:endParaRPr>
          </a:p>
          <a:p>
            <a:pPr lvl="0">
              <a:spcBef>
                <a:spcPts val="1200"/>
              </a:spcBef>
              <a:buClr>
                <a:schemeClr val="accent6"/>
              </a:buClr>
            </a:pPr>
            <a:endParaRPr lang="nl-BE"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3.5</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67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2.6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oefening-3-6</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enkele mooie afbeeldingen van het gerecht.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je afbeeldingen toe aan je pagina. Zorg ervoor dat het geheel er netjes uit ziet.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3.6</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38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2.7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oefening-3-7</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een mooie, grote afbeelding van de zanger(es) of band van het liedje.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van deze afbeelding de achtergrondafbeelding van je liedjestekst. Zorg ervoor dat de tekst goed leesbaar blijft.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8937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 </a:t>
            </a:r>
            <a:r>
              <a:rPr lang="nl-BE">
                <a:solidFill>
                  <a:schemeClr val="bg1"/>
                </a:solidFill>
              </a:rPr>
              <a:t>Prachtig met plaatjes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sp>
        <p:nvSpPr>
          <p:cNvPr id="13"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3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Persoonlijk gebruik?</a:t>
            </a:r>
            <a:endParaRPr lang="nl-BE" sz="2800" dirty="0"/>
          </a:p>
        </p:txBody>
      </p:sp>
      <p:sp>
        <p:nvSpPr>
          <p:cNvPr id="17" name="Rechthoek 16"/>
          <p:cNvSpPr/>
          <p:nvPr/>
        </p:nvSpPr>
        <p:spPr>
          <a:xfrm>
            <a:off x="5339525" y="3412928"/>
            <a:ext cx="5060069"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Geeft fotograaf toestemming?</a:t>
            </a:r>
            <a:endParaRPr lang="nl-BE" sz="2800" dirty="0"/>
          </a:p>
        </p:txBody>
      </p:sp>
      <p:sp>
        <p:nvSpPr>
          <p:cNvPr id="21" name="Rechthoek 20"/>
          <p:cNvSpPr/>
          <p:nvPr/>
        </p:nvSpPr>
        <p:spPr>
          <a:xfrm>
            <a:off x="5339525" y="5489562"/>
            <a:ext cx="2999257" cy="1140974"/>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4400" dirty="0" smtClean="0">
                <a:solidFill>
                  <a:schemeClr val="tx1"/>
                </a:solidFill>
                <a:latin typeface="Trebuchet MS" panose="020B0603020202020204" pitchFamily="34" charset="0"/>
                <a:cs typeface="Arial" panose="020B0604020202020204" pitchFamily="34" charset="0"/>
              </a:rPr>
              <a:t>Mag niet</a:t>
            </a:r>
            <a:endParaRPr lang="nl-BE" sz="4800" dirty="0">
              <a:solidFill>
                <a:schemeClr val="tx1"/>
              </a:solidFill>
              <a:latin typeface="Trebuchet MS" panose="020B0603020202020204" pitchFamily="34" charset="0"/>
              <a:cs typeface="Arial" panose="020B0604020202020204" pitchFamily="34" charset="0"/>
            </a:endParaRPr>
          </a:p>
        </p:txBody>
      </p:sp>
      <p:sp>
        <p:nvSpPr>
          <p:cNvPr id="22" name="Rechthoek 21"/>
          <p:cNvSpPr/>
          <p:nvPr/>
        </p:nvSpPr>
        <p:spPr>
          <a:xfrm>
            <a:off x="9042489" y="5489562"/>
            <a:ext cx="2999257" cy="1140974"/>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4400" dirty="0" smtClean="0">
                <a:solidFill>
                  <a:schemeClr val="tx1"/>
                </a:solidFill>
                <a:latin typeface="Trebuchet MS" panose="020B0603020202020204" pitchFamily="34" charset="0"/>
                <a:cs typeface="Arial" panose="020B0604020202020204" pitchFamily="34" charset="0"/>
              </a:rPr>
              <a:t>Mag</a:t>
            </a:r>
            <a:endParaRPr lang="nl-BE" sz="4800" dirty="0">
              <a:solidFill>
                <a:schemeClr val="tx1"/>
              </a:solidFill>
              <a:latin typeface="Trebuchet MS" panose="020B0603020202020204" pitchFamily="34" charset="0"/>
              <a:cs typeface="Arial" panose="020B0604020202020204" pitchFamily="34" charset="0"/>
            </a:endParaRPr>
          </a:p>
        </p:txBody>
      </p:sp>
      <p:cxnSp>
        <p:nvCxnSpPr>
          <p:cNvPr id="23" name="Rechte verbindingslijn met pijl 22"/>
          <p:cNvCxnSpPr/>
          <p:nvPr/>
        </p:nvCxnSpPr>
        <p:spPr>
          <a:xfrm>
            <a:off x="6796585" y="2413415"/>
            <a:ext cx="0" cy="9995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a:off x="11095630" y="2247478"/>
            <a:ext cx="15922" cy="320235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8" name="Rechte verbindingslijn met pijl 27"/>
          <p:cNvCxnSpPr/>
          <p:nvPr/>
        </p:nvCxnSpPr>
        <p:spPr>
          <a:xfrm flipH="1">
            <a:off x="6741019" y="4297677"/>
            <a:ext cx="11373" cy="11521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a:off x="9636619" y="4297677"/>
            <a:ext cx="11373" cy="11521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050"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896" t="-1815"/>
          <a:stretch/>
        </p:blipFill>
        <p:spPr bwMode="auto">
          <a:xfrm>
            <a:off x="6851175" y="2470245"/>
            <a:ext cx="502887" cy="5117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56119" b="2535"/>
          <a:stretch/>
        </p:blipFill>
        <p:spPr bwMode="auto">
          <a:xfrm>
            <a:off x="10538153" y="2553534"/>
            <a:ext cx="489238" cy="4899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896" t="-1815"/>
          <a:stretch/>
        </p:blipFill>
        <p:spPr bwMode="auto">
          <a:xfrm>
            <a:off x="6875222" y="4434465"/>
            <a:ext cx="502887" cy="51178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56119" b="2535"/>
          <a:stretch/>
        </p:blipFill>
        <p:spPr bwMode="auto">
          <a:xfrm>
            <a:off x="9042489" y="4434465"/>
            <a:ext cx="489238" cy="489918"/>
          </a:xfrm>
          <a:prstGeom prst="rect">
            <a:avLst/>
          </a:prstGeom>
          <a:noFill/>
          <a:extLst>
            <a:ext uri="{909E8E84-426E-40DD-AFC4-6F175D3DCCD1}">
              <a14:hiddenFill xmlns:a14="http://schemas.microsoft.com/office/drawing/2010/main">
                <a:solidFill>
                  <a:srgbClr val="FFFFFF"/>
                </a:solidFill>
              </a14:hiddenFill>
            </a:ext>
          </a:extLst>
        </p:spPr>
      </p:pic>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1949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750"/>
                                        <p:tgtEl>
                                          <p:spTgt spid="2050"/>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7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75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Websites met </a:t>
            </a:r>
            <a:r>
              <a:rPr lang="nl-BE" sz="2800" dirty="0" err="1" smtClean="0"/>
              <a:t>rechtenvrije</a:t>
            </a:r>
            <a:r>
              <a:rPr lang="nl-BE" sz="2800" dirty="0" smtClean="0"/>
              <a:t> afbeeldingen</a:t>
            </a:r>
            <a:endParaRPr lang="nl-BE" sz="2800" dirty="0"/>
          </a:p>
        </p:txBody>
      </p:sp>
      <p:pic>
        <p:nvPicPr>
          <p:cNvPr id="3" name="Afbeelding 2"/>
          <p:cNvPicPr>
            <a:picLocks noChangeAspect="1"/>
          </p:cNvPicPr>
          <p:nvPr/>
        </p:nvPicPr>
        <p:blipFill>
          <a:blip r:embed="rId7"/>
          <a:stretch>
            <a:fillRect/>
          </a:stretch>
        </p:blipFill>
        <p:spPr>
          <a:xfrm>
            <a:off x="5336275" y="2630045"/>
            <a:ext cx="6705471" cy="4419687"/>
          </a:xfrm>
          <a:prstGeom prst="rect">
            <a:avLst/>
          </a:prstGeom>
        </p:spPr>
      </p:pic>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797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Commercieel gebruik?</a:t>
            </a:r>
            <a:endParaRPr lang="nl-BE" sz="2800" dirty="0"/>
          </a:p>
        </p:txBody>
      </p:sp>
      <p:sp>
        <p:nvSpPr>
          <p:cNvPr id="17" name="Rechthoek 16"/>
          <p:cNvSpPr/>
          <p:nvPr/>
        </p:nvSpPr>
        <p:spPr>
          <a:xfrm>
            <a:off x="5339525" y="4206237"/>
            <a:ext cx="6702221" cy="109939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Zie gebruiksvoorwaarden</a:t>
            </a:r>
            <a:endParaRPr lang="nl-BE" sz="3200" dirty="0">
              <a:solidFill>
                <a:schemeClr val="tx1"/>
              </a:solidFill>
              <a:latin typeface="Trebuchet MS" panose="020B0603020202020204" pitchFamily="34" charset="0"/>
              <a:cs typeface="Arial" panose="020B0604020202020204" pitchFamily="34" charset="0"/>
            </a:endParaRPr>
          </a:p>
        </p:txBody>
      </p:sp>
      <p:cxnSp>
        <p:nvCxnSpPr>
          <p:cNvPr id="19" name="Rechte verbindingslijn met pijl 18"/>
          <p:cNvCxnSpPr/>
          <p:nvPr/>
        </p:nvCxnSpPr>
        <p:spPr>
          <a:xfrm>
            <a:off x="8690635" y="2345001"/>
            <a:ext cx="15923" cy="17905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288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2"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880" y="1542789"/>
            <a:ext cx="7161728" cy="47740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Rechthoek 15"/>
          <p:cNvSpPr/>
          <p:nvPr/>
        </p:nvSpPr>
        <p:spPr>
          <a:xfrm>
            <a:off x="6537278" y="5383224"/>
            <a:ext cx="5504468" cy="13036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dirty="0" smtClean="0"/>
              <a:t>Portretrecht</a:t>
            </a:r>
            <a:endParaRPr lang="nl-BE" sz="6000" dirty="0"/>
          </a:p>
        </p:txBody>
      </p:sp>
      <p:pic>
        <p:nvPicPr>
          <p:cNvPr id="20" name="Afbeelding 19"/>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281519" y="1347478"/>
            <a:ext cx="900000" cy="900000"/>
          </a:xfrm>
          <a:prstGeom prst="rect">
            <a:avLst/>
          </a:prstGeom>
        </p:spPr>
      </p:pic>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19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1894</TotalTime>
  <Words>2216</Words>
  <Application>Microsoft Office PowerPoint</Application>
  <PresentationFormat>Breedbeeld</PresentationFormat>
  <Paragraphs>500</Paragraphs>
  <Slides>58</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58</vt:i4>
      </vt:variant>
    </vt:vector>
  </HeadingPairs>
  <TitlesOfParts>
    <vt:vector size="65" baseType="lpstr">
      <vt:lpstr>Arial</vt:lpstr>
      <vt:lpstr>Code New Roman</vt:lpstr>
      <vt:lpstr>Times New Roman</vt:lpstr>
      <vt:lpstr>Trebuchet MS</vt:lpstr>
      <vt:lpstr>Wingdings</vt:lpstr>
      <vt:lpstr>Wingdings 3</vt:lpstr>
      <vt:lpstr>Kantoorthema</vt:lpstr>
      <vt:lpstr>3. Prachtig met plaatjes</vt:lpstr>
      <vt:lpstr>3. Prachtig met plaatjes</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3.3 Een plaatje op de achtergrond</vt:lpstr>
      <vt:lpstr>3.3 Een plaatje op de achtergrond</vt:lpstr>
      <vt:lpstr>3.3 Een plaatje op de achtergrond</vt:lpstr>
      <vt:lpstr>3.3 Een plaatje op de achtergrond</vt:lpstr>
      <vt:lpstr>3.3 Een plaatje op de achtergrond</vt:lpstr>
      <vt:lpstr>3.3 Een plaatje op de achtergrond</vt:lpstr>
      <vt:lpstr>3.3 Een plaatje op de achtergrond</vt:lpstr>
      <vt:lpstr>3.4 Oefeningen</vt:lpstr>
      <vt:lpstr>3.4 Oefeningen</vt:lpstr>
      <vt:lpstr>3.4 Oefeningen</vt:lpstr>
      <vt:lpstr>3.4 Oefeningen</vt:lpstr>
      <vt:lpstr>3.4 Oefeningen</vt:lpstr>
      <vt:lpstr>3.4 Oefeningen</vt:lpstr>
      <vt:lpstr>3.4 Oefeningen</vt:lpstr>
      <vt:lpstr>3. Prachtig met plaatjes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58</cp:revision>
  <dcterms:created xsi:type="dcterms:W3CDTF">2019-07-14T07:52:00Z</dcterms:created>
  <dcterms:modified xsi:type="dcterms:W3CDTF">2022-05-26T08:54:45Z</dcterms:modified>
</cp:coreProperties>
</file>